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73" r:id="rId7"/>
    <p:sldId id="274" r:id="rId8"/>
    <p:sldId id="275" r:id="rId9"/>
    <p:sldId id="276" r:id="rId10"/>
    <p:sldId id="277" r:id="rId11"/>
    <p:sldId id="281" r:id="rId12"/>
    <p:sldId id="278" r:id="rId13"/>
    <p:sldId id="262" r:id="rId14"/>
    <p:sldId id="284" r:id="rId15"/>
    <p:sldId id="279" r:id="rId16"/>
    <p:sldId id="282" r:id="rId17"/>
    <p:sldId id="283" r:id="rId18"/>
    <p:sldId id="285" r:id="rId19"/>
    <p:sldId id="280" r:id="rId20"/>
    <p:sldId id="263" r:id="rId21"/>
    <p:sldId id="270" r:id="rId22"/>
    <p:sldId id="271" r:id="rId23"/>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8" autoAdjust="0"/>
  </p:normalViewPr>
  <p:slideViewPr>
    <p:cSldViewPr>
      <p:cViewPr>
        <p:scale>
          <a:sx n="107" d="100"/>
          <a:sy n="107" d="100"/>
        </p:scale>
        <p:origin x="-894" y="72"/>
      </p:cViewPr>
      <p:guideLst>
        <p:guide orient="horz" pos="2160"/>
        <p:guide pos="2880"/>
      </p:guideLst>
    </p:cSldViewPr>
  </p:slideViewPr>
  <p:outlineViewPr>
    <p:cViewPr>
      <p:scale>
        <a:sx n="33" d="100"/>
        <a:sy n="33" d="100"/>
      </p:scale>
      <p:origin x="0" y="2238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77A00B21-83A6-4CCC-9BBF-9E43812AAB13}" type="datetimeFigureOut">
              <a:rPr lang="pl-PL" smtClean="0"/>
              <a:pPr/>
              <a:t>2015-10-21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DE42EAC-3D17-42EE-A116-3BCDCA2D917C}" type="slidenum">
              <a:rPr lang="pl-PL" smtClean="0"/>
              <a:pPr/>
              <a:t>‹#›</a:t>
            </a:fld>
            <a:endParaRPr lang="pl-PL"/>
          </a:p>
        </p:txBody>
      </p:sp>
    </p:spTree>
    <p:extLst>
      <p:ext uri="{BB962C8B-B14F-4D97-AF65-F5344CB8AC3E}">
        <p14:creationId xmlns:p14="http://schemas.microsoft.com/office/powerpoint/2010/main" val="1824556453"/>
      </p:ext>
    </p:extLst>
  </p:cSld>
  <p:clrMapOvr>
    <a:masterClrMapping/>
  </p:clrMapOvr>
  <mc:AlternateContent xmlns:mc="http://schemas.openxmlformats.org/markup-compatibility/2006" xmlns:p14="http://schemas.microsoft.com/office/powerpoint/2010/main">
    <mc:Choice Requires="p14">
      <p:transition spd="slow" p14:dur="2000">
        <p:pull/>
      </p:transition>
    </mc:Choice>
    <mc:Fallback xmlns="">
      <p:transition spd="slow">
        <p:pull/>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77A00B21-83A6-4CCC-9BBF-9E43812AAB13}" type="datetimeFigureOut">
              <a:rPr lang="pl-PL" smtClean="0"/>
              <a:pPr/>
              <a:t>2015-10-21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DE42EAC-3D17-42EE-A116-3BCDCA2D917C}" type="slidenum">
              <a:rPr lang="pl-PL" smtClean="0"/>
              <a:pPr/>
              <a:t>‹#›</a:t>
            </a:fld>
            <a:endParaRPr lang="pl-PL"/>
          </a:p>
        </p:txBody>
      </p:sp>
    </p:spTree>
    <p:extLst>
      <p:ext uri="{BB962C8B-B14F-4D97-AF65-F5344CB8AC3E}">
        <p14:creationId xmlns:p14="http://schemas.microsoft.com/office/powerpoint/2010/main" val="416852163"/>
      </p:ext>
    </p:extLst>
  </p:cSld>
  <p:clrMapOvr>
    <a:masterClrMapping/>
  </p:clrMapOvr>
  <mc:AlternateContent xmlns:mc="http://schemas.openxmlformats.org/markup-compatibility/2006" xmlns:p14="http://schemas.microsoft.com/office/powerpoint/2010/main">
    <mc:Choice Requires="p14">
      <p:transition spd="slow" p14:dur="2000">
        <p:pull/>
      </p:transition>
    </mc:Choice>
    <mc:Fallback xmlns="">
      <p:transition spd="slow">
        <p:pull/>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77A00B21-83A6-4CCC-9BBF-9E43812AAB13}" type="datetimeFigureOut">
              <a:rPr lang="pl-PL" smtClean="0"/>
              <a:pPr/>
              <a:t>2015-10-21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DE42EAC-3D17-42EE-A116-3BCDCA2D917C}" type="slidenum">
              <a:rPr lang="pl-PL" smtClean="0"/>
              <a:pPr/>
              <a:t>‹#›</a:t>
            </a:fld>
            <a:endParaRPr lang="pl-PL"/>
          </a:p>
        </p:txBody>
      </p:sp>
    </p:spTree>
    <p:extLst>
      <p:ext uri="{BB962C8B-B14F-4D97-AF65-F5344CB8AC3E}">
        <p14:creationId xmlns:p14="http://schemas.microsoft.com/office/powerpoint/2010/main" val="3122037628"/>
      </p:ext>
    </p:extLst>
  </p:cSld>
  <p:clrMapOvr>
    <a:masterClrMapping/>
  </p:clrMapOvr>
  <mc:AlternateContent xmlns:mc="http://schemas.openxmlformats.org/markup-compatibility/2006" xmlns:p14="http://schemas.microsoft.com/office/powerpoint/2010/main">
    <mc:Choice Requires="p14">
      <p:transition spd="slow" p14:dur="2000">
        <p:pull/>
      </p:transition>
    </mc:Choice>
    <mc:Fallback xmlns="">
      <p:transition spd="slow">
        <p:pull/>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77A00B21-83A6-4CCC-9BBF-9E43812AAB13}" type="datetimeFigureOut">
              <a:rPr lang="pl-PL" smtClean="0"/>
              <a:pPr/>
              <a:t>2015-10-21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DE42EAC-3D17-42EE-A116-3BCDCA2D917C}" type="slidenum">
              <a:rPr lang="pl-PL" smtClean="0"/>
              <a:pPr/>
              <a:t>‹#›</a:t>
            </a:fld>
            <a:endParaRPr lang="pl-PL"/>
          </a:p>
        </p:txBody>
      </p:sp>
    </p:spTree>
    <p:extLst>
      <p:ext uri="{BB962C8B-B14F-4D97-AF65-F5344CB8AC3E}">
        <p14:creationId xmlns:p14="http://schemas.microsoft.com/office/powerpoint/2010/main" val="3082782130"/>
      </p:ext>
    </p:extLst>
  </p:cSld>
  <p:clrMapOvr>
    <a:masterClrMapping/>
  </p:clrMapOvr>
  <mc:AlternateContent xmlns:mc="http://schemas.openxmlformats.org/markup-compatibility/2006" xmlns:p14="http://schemas.microsoft.com/office/powerpoint/2010/main">
    <mc:Choice Requires="p14">
      <p:transition spd="slow" p14:dur="2000">
        <p:pull/>
      </p:transition>
    </mc:Choice>
    <mc:Fallback xmlns="">
      <p:transition spd="slow">
        <p:pull/>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77A00B21-83A6-4CCC-9BBF-9E43812AAB13}" type="datetimeFigureOut">
              <a:rPr lang="pl-PL" smtClean="0"/>
              <a:pPr/>
              <a:t>2015-10-21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DE42EAC-3D17-42EE-A116-3BCDCA2D917C}" type="slidenum">
              <a:rPr lang="pl-PL" smtClean="0"/>
              <a:pPr/>
              <a:t>‹#›</a:t>
            </a:fld>
            <a:endParaRPr lang="pl-PL"/>
          </a:p>
        </p:txBody>
      </p:sp>
    </p:spTree>
    <p:extLst>
      <p:ext uri="{BB962C8B-B14F-4D97-AF65-F5344CB8AC3E}">
        <p14:creationId xmlns:p14="http://schemas.microsoft.com/office/powerpoint/2010/main" val="1460152421"/>
      </p:ext>
    </p:extLst>
  </p:cSld>
  <p:clrMapOvr>
    <a:masterClrMapping/>
  </p:clrMapOvr>
  <mc:AlternateContent xmlns:mc="http://schemas.openxmlformats.org/markup-compatibility/2006" xmlns:p14="http://schemas.microsoft.com/office/powerpoint/2010/main">
    <mc:Choice Requires="p14">
      <p:transition spd="slow" p14:dur="2000">
        <p:pull/>
      </p:transition>
    </mc:Choice>
    <mc:Fallback xmlns="">
      <p:transition spd="slow">
        <p:pull/>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77A00B21-83A6-4CCC-9BBF-9E43812AAB13}" type="datetimeFigureOut">
              <a:rPr lang="pl-PL" smtClean="0"/>
              <a:pPr/>
              <a:t>2015-10-21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DE42EAC-3D17-42EE-A116-3BCDCA2D917C}" type="slidenum">
              <a:rPr lang="pl-PL" smtClean="0"/>
              <a:pPr/>
              <a:t>‹#›</a:t>
            </a:fld>
            <a:endParaRPr lang="pl-PL"/>
          </a:p>
        </p:txBody>
      </p:sp>
    </p:spTree>
    <p:extLst>
      <p:ext uri="{BB962C8B-B14F-4D97-AF65-F5344CB8AC3E}">
        <p14:creationId xmlns:p14="http://schemas.microsoft.com/office/powerpoint/2010/main" val="348050009"/>
      </p:ext>
    </p:extLst>
  </p:cSld>
  <p:clrMapOvr>
    <a:masterClrMapping/>
  </p:clrMapOvr>
  <mc:AlternateContent xmlns:mc="http://schemas.openxmlformats.org/markup-compatibility/2006" xmlns:p14="http://schemas.microsoft.com/office/powerpoint/2010/main">
    <mc:Choice Requires="p14">
      <p:transition spd="slow" p14:dur="2000">
        <p:pull/>
      </p:transition>
    </mc:Choice>
    <mc:Fallback xmlns="">
      <p:transition spd="slow">
        <p:pull/>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77A00B21-83A6-4CCC-9BBF-9E43812AAB13}" type="datetimeFigureOut">
              <a:rPr lang="pl-PL" smtClean="0"/>
              <a:pPr/>
              <a:t>2015-10-21</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0DE42EAC-3D17-42EE-A116-3BCDCA2D917C}" type="slidenum">
              <a:rPr lang="pl-PL" smtClean="0"/>
              <a:pPr/>
              <a:t>‹#›</a:t>
            </a:fld>
            <a:endParaRPr lang="pl-PL"/>
          </a:p>
        </p:txBody>
      </p:sp>
    </p:spTree>
    <p:extLst>
      <p:ext uri="{BB962C8B-B14F-4D97-AF65-F5344CB8AC3E}">
        <p14:creationId xmlns:p14="http://schemas.microsoft.com/office/powerpoint/2010/main" val="4173720082"/>
      </p:ext>
    </p:extLst>
  </p:cSld>
  <p:clrMapOvr>
    <a:masterClrMapping/>
  </p:clrMapOvr>
  <mc:AlternateContent xmlns:mc="http://schemas.openxmlformats.org/markup-compatibility/2006" xmlns:p14="http://schemas.microsoft.com/office/powerpoint/2010/main">
    <mc:Choice Requires="p14">
      <p:transition spd="slow" p14:dur="2000">
        <p:pull/>
      </p:transition>
    </mc:Choice>
    <mc:Fallback xmlns="">
      <p:transition spd="slow">
        <p:pull/>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77A00B21-83A6-4CCC-9BBF-9E43812AAB13}" type="datetimeFigureOut">
              <a:rPr lang="pl-PL" smtClean="0"/>
              <a:pPr/>
              <a:t>2015-10-21</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0DE42EAC-3D17-42EE-A116-3BCDCA2D917C}" type="slidenum">
              <a:rPr lang="pl-PL" smtClean="0"/>
              <a:pPr/>
              <a:t>‹#›</a:t>
            </a:fld>
            <a:endParaRPr lang="pl-PL"/>
          </a:p>
        </p:txBody>
      </p:sp>
    </p:spTree>
    <p:extLst>
      <p:ext uri="{BB962C8B-B14F-4D97-AF65-F5344CB8AC3E}">
        <p14:creationId xmlns:p14="http://schemas.microsoft.com/office/powerpoint/2010/main" val="3265430952"/>
      </p:ext>
    </p:extLst>
  </p:cSld>
  <p:clrMapOvr>
    <a:masterClrMapping/>
  </p:clrMapOvr>
  <mc:AlternateContent xmlns:mc="http://schemas.openxmlformats.org/markup-compatibility/2006" xmlns:p14="http://schemas.microsoft.com/office/powerpoint/2010/main">
    <mc:Choice Requires="p14">
      <p:transition spd="slow" p14:dur="2000">
        <p:pull/>
      </p:transition>
    </mc:Choice>
    <mc:Fallback xmlns="">
      <p:transition spd="slow">
        <p:pull/>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77A00B21-83A6-4CCC-9BBF-9E43812AAB13}" type="datetimeFigureOut">
              <a:rPr lang="pl-PL" smtClean="0"/>
              <a:pPr/>
              <a:t>2015-10-21</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0DE42EAC-3D17-42EE-A116-3BCDCA2D917C}" type="slidenum">
              <a:rPr lang="pl-PL" smtClean="0"/>
              <a:pPr/>
              <a:t>‹#›</a:t>
            </a:fld>
            <a:endParaRPr lang="pl-PL"/>
          </a:p>
        </p:txBody>
      </p:sp>
    </p:spTree>
    <p:extLst>
      <p:ext uri="{BB962C8B-B14F-4D97-AF65-F5344CB8AC3E}">
        <p14:creationId xmlns:p14="http://schemas.microsoft.com/office/powerpoint/2010/main" val="1029756967"/>
      </p:ext>
    </p:extLst>
  </p:cSld>
  <p:clrMapOvr>
    <a:masterClrMapping/>
  </p:clrMapOvr>
  <mc:AlternateContent xmlns:mc="http://schemas.openxmlformats.org/markup-compatibility/2006" xmlns:p14="http://schemas.microsoft.com/office/powerpoint/2010/main">
    <mc:Choice Requires="p14">
      <p:transition spd="slow" p14:dur="2000">
        <p:pull/>
      </p:transition>
    </mc:Choice>
    <mc:Fallback xmlns="">
      <p:transition spd="slow">
        <p:pull/>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77A00B21-83A6-4CCC-9BBF-9E43812AAB13}" type="datetimeFigureOut">
              <a:rPr lang="pl-PL" smtClean="0"/>
              <a:pPr/>
              <a:t>2015-10-21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DE42EAC-3D17-42EE-A116-3BCDCA2D917C}" type="slidenum">
              <a:rPr lang="pl-PL" smtClean="0"/>
              <a:pPr/>
              <a:t>‹#›</a:t>
            </a:fld>
            <a:endParaRPr lang="pl-PL"/>
          </a:p>
        </p:txBody>
      </p:sp>
    </p:spTree>
    <p:extLst>
      <p:ext uri="{BB962C8B-B14F-4D97-AF65-F5344CB8AC3E}">
        <p14:creationId xmlns:p14="http://schemas.microsoft.com/office/powerpoint/2010/main" val="2234149419"/>
      </p:ext>
    </p:extLst>
  </p:cSld>
  <p:clrMapOvr>
    <a:masterClrMapping/>
  </p:clrMapOvr>
  <mc:AlternateContent xmlns:mc="http://schemas.openxmlformats.org/markup-compatibility/2006" xmlns:p14="http://schemas.microsoft.com/office/powerpoint/2010/main">
    <mc:Choice Requires="p14">
      <p:transition spd="slow" p14:dur="2000">
        <p:pull/>
      </p:transition>
    </mc:Choice>
    <mc:Fallback xmlns="">
      <p:transition spd="slow">
        <p:pull/>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77A00B21-83A6-4CCC-9BBF-9E43812AAB13}" type="datetimeFigureOut">
              <a:rPr lang="pl-PL" smtClean="0"/>
              <a:pPr/>
              <a:t>2015-10-21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DE42EAC-3D17-42EE-A116-3BCDCA2D917C}" type="slidenum">
              <a:rPr lang="pl-PL" smtClean="0"/>
              <a:pPr/>
              <a:t>‹#›</a:t>
            </a:fld>
            <a:endParaRPr lang="pl-PL"/>
          </a:p>
        </p:txBody>
      </p:sp>
    </p:spTree>
    <p:extLst>
      <p:ext uri="{BB962C8B-B14F-4D97-AF65-F5344CB8AC3E}">
        <p14:creationId xmlns:p14="http://schemas.microsoft.com/office/powerpoint/2010/main" val="1964857829"/>
      </p:ext>
    </p:extLst>
  </p:cSld>
  <p:clrMapOvr>
    <a:masterClrMapping/>
  </p:clrMapOvr>
  <mc:AlternateContent xmlns:mc="http://schemas.openxmlformats.org/markup-compatibility/2006" xmlns:p14="http://schemas.microsoft.com/office/powerpoint/2010/main">
    <mc:Choice Requires="p14">
      <p:transition spd="slow" p14:dur="2000">
        <p:pull/>
      </p:transition>
    </mc:Choice>
    <mc:Fallback xmlns="">
      <p:transition spd="slow">
        <p:pull/>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A00B21-83A6-4CCC-9BBF-9E43812AAB13}" type="datetimeFigureOut">
              <a:rPr lang="pl-PL" smtClean="0"/>
              <a:pPr/>
              <a:t>2015-10-21</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E42EAC-3D17-42EE-A116-3BCDCA2D917C}" type="slidenum">
              <a:rPr lang="pl-PL" smtClean="0"/>
              <a:pPr/>
              <a:t>‹#›</a:t>
            </a:fld>
            <a:endParaRPr lang="pl-PL"/>
          </a:p>
        </p:txBody>
      </p:sp>
    </p:spTree>
    <p:extLst>
      <p:ext uri="{BB962C8B-B14F-4D97-AF65-F5344CB8AC3E}">
        <p14:creationId xmlns:p14="http://schemas.microsoft.com/office/powerpoint/2010/main" val="29611311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p:pull/>
      </p:transition>
    </mc:Choice>
    <mc:Fallback xmlns="">
      <p:transition spd="slow">
        <p:pull/>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3068960"/>
            <a:ext cx="7772400" cy="3384376"/>
          </a:xfrm>
        </p:spPr>
        <p:txBody>
          <a:bodyPr>
            <a:normAutofit/>
          </a:bodyPr>
          <a:lstStyle/>
          <a:p>
            <a:r>
              <a:rPr lang="pl-PL" sz="4000" b="1" dirty="0">
                <a:solidFill>
                  <a:srgbClr val="00B050"/>
                </a:solidFill>
                <a:latin typeface="Arial" panose="020B0604020202020204" pitchFamily="34" charset="0"/>
                <a:cs typeface="Arial" panose="020B0604020202020204" pitchFamily="34" charset="0"/>
              </a:rPr>
              <a:t>Asystentura </a:t>
            </a:r>
            <a:r>
              <a:rPr lang="pl-PL" sz="4000" b="1" dirty="0" smtClean="0">
                <a:solidFill>
                  <a:srgbClr val="00B050"/>
                </a:solidFill>
                <a:latin typeface="Arial" panose="020B0604020202020204" pitchFamily="34" charset="0"/>
                <a:cs typeface="Arial" panose="020B0604020202020204" pitchFamily="34" charset="0"/>
              </a:rPr>
              <a:t>i placówki wsparcia dziennego -  narzędzia </a:t>
            </a:r>
            <a:r>
              <a:rPr lang="pl-PL" sz="4000" b="1" dirty="0">
                <a:solidFill>
                  <a:srgbClr val="00B050"/>
                </a:solidFill>
                <a:latin typeface="Arial" panose="020B0604020202020204" pitchFamily="34" charset="0"/>
                <a:cs typeface="Arial" panose="020B0604020202020204" pitchFamily="34" charset="0"/>
              </a:rPr>
              <a:t>polityki </a:t>
            </a:r>
            <a:r>
              <a:rPr lang="pl-PL" sz="4000" b="1" dirty="0" smtClean="0">
                <a:solidFill>
                  <a:srgbClr val="00B050"/>
                </a:solidFill>
                <a:latin typeface="Arial" panose="020B0604020202020204" pitchFamily="34" charset="0"/>
                <a:cs typeface="Arial" panose="020B0604020202020204" pitchFamily="34" charset="0"/>
              </a:rPr>
              <a:t>rodzinnej</a:t>
            </a:r>
            <a:endParaRPr lang="pl-PL" sz="4000" dirty="0">
              <a:solidFill>
                <a:srgbClr val="00B050"/>
              </a:solidFill>
              <a:latin typeface="Arial" panose="020B0604020202020204" pitchFamily="34" charset="0"/>
              <a:cs typeface="Arial" panose="020B0604020202020204" pitchFamily="34" charset="0"/>
            </a:endParaRPr>
          </a:p>
        </p:txBody>
      </p:sp>
      <p:sp>
        <p:nvSpPr>
          <p:cNvPr id="3" name="Podtytuł 2"/>
          <p:cNvSpPr>
            <a:spLocks noGrp="1"/>
          </p:cNvSpPr>
          <p:nvPr>
            <p:ph type="subTitle" idx="1"/>
          </p:nvPr>
        </p:nvSpPr>
        <p:spPr>
          <a:xfrm>
            <a:off x="1371600" y="764704"/>
            <a:ext cx="6400800" cy="2448272"/>
          </a:xfrm>
        </p:spPr>
        <p:txBody>
          <a:bodyPr>
            <a:normAutofit/>
          </a:bodyPr>
          <a:lstStyle/>
          <a:p>
            <a:pPr algn="r">
              <a:spcAft>
                <a:spcPts val="0"/>
              </a:spcAft>
            </a:pPr>
            <a:r>
              <a:rPr lang="pl-PL" sz="2000" i="1" dirty="0" smtClean="0">
                <a:solidFill>
                  <a:schemeClr val="tx1"/>
                </a:solidFill>
                <a:effectLst>
                  <a:outerShdw blurRad="50800" dist="38100" algn="tr" rotWithShape="0">
                    <a:prstClr val="black">
                      <a:alpha val="40000"/>
                    </a:prstClr>
                  </a:outerShdw>
                </a:effectLst>
                <a:latin typeface="Arial"/>
                <a:ea typeface="Times New Roman"/>
                <a:cs typeface="Times New Roman"/>
              </a:rPr>
              <a:t>Troska o dziecko</a:t>
            </a:r>
            <a:endParaRPr lang="pl-PL" sz="1400" dirty="0" smtClean="0">
              <a:solidFill>
                <a:schemeClr val="tx1"/>
              </a:solidFill>
              <a:effectLst/>
              <a:latin typeface="Times New Roman"/>
              <a:ea typeface="Times New Roman"/>
            </a:endParaRPr>
          </a:p>
          <a:p>
            <a:pPr algn="r">
              <a:spcAft>
                <a:spcPts val="0"/>
              </a:spcAft>
            </a:pPr>
            <a:r>
              <a:rPr lang="pl-PL" sz="2000" i="1" dirty="0" smtClean="0">
                <a:solidFill>
                  <a:schemeClr val="tx1"/>
                </a:solidFill>
                <a:effectLst>
                  <a:outerShdw blurRad="50800" dist="38100" algn="tr" rotWithShape="0">
                    <a:prstClr val="black">
                      <a:alpha val="40000"/>
                    </a:prstClr>
                  </a:outerShdw>
                </a:effectLst>
                <a:latin typeface="Arial"/>
                <a:ea typeface="Times New Roman"/>
                <a:cs typeface="Times New Roman"/>
              </a:rPr>
              <a:t>jest pierwszym i podstawowym</a:t>
            </a:r>
            <a:endParaRPr lang="pl-PL" sz="1400" dirty="0" smtClean="0">
              <a:solidFill>
                <a:schemeClr val="tx1"/>
              </a:solidFill>
              <a:effectLst/>
              <a:latin typeface="Times New Roman"/>
              <a:ea typeface="Times New Roman"/>
            </a:endParaRPr>
          </a:p>
          <a:p>
            <a:pPr algn="r">
              <a:spcAft>
                <a:spcPts val="0"/>
              </a:spcAft>
            </a:pPr>
            <a:r>
              <a:rPr lang="pl-PL" sz="2000" i="1" dirty="0" smtClean="0">
                <a:solidFill>
                  <a:schemeClr val="tx1"/>
                </a:solidFill>
                <a:effectLst>
                  <a:outerShdw blurRad="50800" dist="38100" algn="tr" rotWithShape="0">
                    <a:prstClr val="black">
                      <a:alpha val="40000"/>
                    </a:prstClr>
                  </a:outerShdw>
                </a:effectLst>
                <a:latin typeface="Arial"/>
                <a:ea typeface="Times New Roman"/>
                <a:cs typeface="Times New Roman"/>
              </a:rPr>
              <a:t>sprawdzianem stosunku</a:t>
            </a:r>
            <a:endParaRPr lang="pl-PL" sz="1400" dirty="0" smtClean="0">
              <a:solidFill>
                <a:schemeClr val="tx1"/>
              </a:solidFill>
              <a:effectLst/>
              <a:latin typeface="Times New Roman"/>
              <a:ea typeface="Times New Roman"/>
            </a:endParaRPr>
          </a:p>
          <a:p>
            <a:pPr algn="r">
              <a:spcAft>
                <a:spcPts val="0"/>
              </a:spcAft>
            </a:pPr>
            <a:r>
              <a:rPr lang="pl-PL" sz="2000" i="1" dirty="0" smtClean="0">
                <a:solidFill>
                  <a:schemeClr val="tx1"/>
                </a:solidFill>
                <a:effectLst>
                  <a:outerShdw blurRad="50800" dist="38100" algn="tr" rotWithShape="0">
                    <a:prstClr val="black">
                      <a:alpha val="40000"/>
                    </a:prstClr>
                  </a:outerShdw>
                </a:effectLst>
                <a:latin typeface="Arial"/>
                <a:ea typeface="Times New Roman"/>
                <a:cs typeface="Times New Roman"/>
              </a:rPr>
              <a:t>człowieka do człowieka”</a:t>
            </a:r>
            <a:endParaRPr lang="pl-PL" sz="1400" dirty="0" smtClean="0">
              <a:solidFill>
                <a:schemeClr val="tx1"/>
              </a:solidFill>
              <a:effectLst/>
              <a:latin typeface="Times New Roman"/>
              <a:ea typeface="Times New Roman"/>
            </a:endParaRPr>
          </a:p>
          <a:p>
            <a:pPr algn="r"/>
            <a:r>
              <a:rPr lang="pl-PL" sz="2000" i="1" dirty="0" smtClean="0">
                <a:solidFill>
                  <a:schemeClr val="tx1"/>
                </a:solidFill>
                <a:effectLst>
                  <a:outerShdw blurRad="50800" dist="38100" algn="tr" rotWithShape="0">
                    <a:prstClr val="black">
                      <a:alpha val="40000"/>
                    </a:prstClr>
                  </a:outerShdw>
                </a:effectLst>
                <a:latin typeface="Arial"/>
                <a:ea typeface="Times New Roman"/>
                <a:cs typeface="Times New Roman"/>
              </a:rPr>
              <a:t>św. Jan Paweł II</a:t>
            </a:r>
            <a:endParaRPr lang="pl-PL" sz="2000" dirty="0">
              <a:solidFill>
                <a:schemeClr val="tx1"/>
              </a:solidFill>
            </a:endParaRPr>
          </a:p>
        </p:txBody>
      </p:sp>
    </p:spTree>
    <p:extLst>
      <p:ext uri="{BB962C8B-B14F-4D97-AF65-F5344CB8AC3E}">
        <p14:creationId xmlns:p14="http://schemas.microsoft.com/office/powerpoint/2010/main" val="1741990736"/>
      </p:ext>
    </p:extLst>
  </p:cSld>
  <p:clrMapOvr>
    <a:masterClrMapping/>
  </p:clrMapOvr>
  <mc:AlternateContent xmlns:mc="http://schemas.openxmlformats.org/markup-compatibility/2006" xmlns:p14="http://schemas.microsoft.com/office/powerpoint/2010/main">
    <mc:Choice Requires="p14">
      <p:transition spd="slow" p14:dur="2000">
        <p:pull/>
      </p:transition>
    </mc:Choice>
    <mc:Fallback xmlns="">
      <p:transition spd="slow">
        <p:pull/>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normAutofit/>
          </a:bodyPr>
          <a:lstStyle/>
          <a:p>
            <a:r>
              <a:rPr lang="pl-PL" sz="2500" b="1" dirty="0">
                <a:solidFill>
                  <a:srgbClr val="00B050"/>
                </a:solidFill>
                <a:latin typeface="Arial" panose="020B0604020202020204" pitchFamily="34" charset="0"/>
                <a:cs typeface="Arial" panose="020B0604020202020204" pitchFamily="34" charset="0"/>
              </a:rPr>
              <a:t>Asystentura i placówki wsparcia dziennego -  narzędzia polityki rodzinnej</a:t>
            </a:r>
          </a:p>
        </p:txBody>
      </p:sp>
      <p:sp>
        <p:nvSpPr>
          <p:cNvPr id="5" name="Symbol zastępczy tekstu 4"/>
          <p:cNvSpPr>
            <a:spLocks noGrp="1"/>
          </p:cNvSpPr>
          <p:nvPr>
            <p:ph type="body" idx="1"/>
          </p:nvPr>
        </p:nvSpPr>
        <p:spPr/>
        <p:txBody>
          <a:bodyPr/>
          <a:lstStyle/>
          <a:p>
            <a:r>
              <a:rPr lang="pl-PL" dirty="0" smtClean="0">
                <a:latin typeface="Arial" panose="020B0604020202020204" pitchFamily="34" charset="0"/>
                <a:cs typeface="Arial" panose="020B0604020202020204" pitchFamily="34" charset="0"/>
              </a:rPr>
              <a:t>Pracownik socjalny</a:t>
            </a:r>
            <a:endParaRPr lang="pl-PL" dirty="0">
              <a:latin typeface="Arial" panose="020B0604020202020204" pitchFamily="34" charset="0"/>
              <a:cs typeface="Arial" panose="020B0604020202020204" pitchFamily="34" charset="0"/>
            </a:endParaRPr>
          </a:p>
        </p:txBody>
      </p:sp>
      <p:sp>
        <p:nvSpPr>
          <p:cNvPr id="6" name="Symbol zastępczy zawartości 5"/>
          <p:cNvSpPr>
            <a:spLocks noGrp="1"/>
          </p:cNvSpPr>
          <p:nvPr>
            <p:ph sz="half" idx="2"/>
          </p:nvPr>
        </p:nvSpPr>
        <p:spPr>
          <a:xfrm>
            <a:off x="179512" y="2204863"/>
            <a:ext cx="4317876" cy="3921299"/>
          </a:xfrm>
        </p:spPr>
        <p:txBody>
          <a:bodyPr>
            <a:normAutofit/>
          </a:bodyPr>
          <a:lstStyle/>
          <a:p>
            <a:r>
              <a:rPr lang="pl-PL" sz="1400" dirty="0" smtClean="0"/>
              <a:t>Oddziaływanie długoterminowe</a:t>
            </a:r>
          </a:p>
          <a:p>
            <a:r>
              <a:rPr lang="pl-PL" sz="1400" dirty="0" smtClean="0"/>
              <a:t>Wykorzystywanie głównie warunkowania pomocy materialnej jako narzędzia motywacji</a:t>
            </a:r>
          </a:p>
          <a:p>
            <a:r>
              <a:rPr lang="pl-PL" sz="1400" dirty="0" smtClean="0"/>
              <a:t>Praca w środowisku i siedzibie ośrodka pomocy społecznej</a:t>
            </a:r>
          </a:p>
          <a:p>
            <a:r>
              <a:rPr lang="pl-PL" sz="1400" dirty="0" smtClean="0"/>
              <a:t>Podejmowanie metodycznego działania na podstawie obszernej literatury i długoletniej praktyki</a:t>
            </a:r>
          </a:p>
          <a:p>
            <a:r>
              <a:rPr lang="pl-PL" sz="1400" dirty="0" smtClean="0"/>
              <a:t>Określone jasno kwalifikacje zawodowe, stworzony system szkolnictwa przygotowującego kadry pracowników socjalnych, oraz doskonalenia zawodowego, specjalizacje i szkolenia</a:t>
            </a:r>
          </a:p>
          <a:p>
            <a:r>
              <a:rPr lang="pl-PL" sz="1400" dirty="0" smtClean="0"/>
              <a:t>Czas pracy w określonych godzinach. Rodzina dostosowuje się do czasu pracy</a:t>
            </a:r>
          </a:p>
          <a:p>
            <a:r>
              <a:rPr lang="pl-PL" sz="1400" dirty="0" smtClean="0"/>
              <a:t>Objęcie wsparciem średnio 50 środowisk</a:t>
            </a:r>
          </a:p>
          <a:p>
            <a:r>
              <a:rPr lang="pl-PL" sz="1400" dirty="0" smtClean="0"/>
              <a:t>Przyznawanie świadczeń materialnych</a:t>
            </a:r>
            <a:endParaRPr lang="pl-PL" sz="1400" dirty="0"/>
          </a:p>
        </p:txBody>
      </p:sp>
      <p:sp>
        <p:nvSpPr>
          <p:cNvPr id="7" name="Symbol zastępczy tekstu 6"/>
          <p:cNvSpPr>
            <a:spLocks noGrp="1"/>
          </p:cNvSpPr>
          <p:nvPr>
            <p:ph type="body" sz="quarter" idx="3"/>
          </p:nvPr>
        </p:nvSpPr>
        <p:spPr/>
        <p:txBody>
          <a:bodyPr/>
          <a:lstStyle/>
          <a:p>
            <a:r>
              <a:rPr lang="pl-PL" dirty="0" smtClean="0"/>
              <a:t>     </a:t>
            </a:r>
            <a:r>
              <a:rPr lang="pl-PL" dirty="0" smtClean="0">
                <a:latin typeface="Arial" panose="020B0604020202020204" pitchFamily="34" charset="0"/>
                <a:cs typeface="Arial" panose="020B0604020202020204" pitchFamily="34" charset="0"/>
              </a:rPr>
              <a:t>Asystent rodziny</a:t>
            </a:r>
            <a:endParaRPr lang="pl-PL" dirty="0">
              <a:latin typeface="Arial" panose="020B0604020202020204" pitchFamily="34" charset="0"/>
              <a:cs typeface="Arial" panose="020B0604020202020204" pitchFamily="34" charset="0"/>
            </a:endParaRPr>
          </a:p>
        </p:txBody>
      </p:sp>
      <p:sp>
        <p:nvSpPr>
          <p:cNvPr id="8" name="Symbol zastępczy zawartości 7"/>
          <p:cNvSpPr>
            <a:spLocks noGrp="1"/>
          </p:cNvSpPr>
          <p:nvPr>
            <p:ph sz="quarter" idx="4"/>
          </p:nvPr>
        </p:nvSpPr>
        <p:spPr>
          <a:xfrm>
            <a:off x="4645025" y="2132856"/>
            <a:ext cx="4319463" cy="3993307"/>
          </a:xfrm>
        </p:spPr>
        <p:txBody>
          <a:bodyPr>
            <a:normAutofit fontScale="92500" lnSpcReduction="20000"/>
          </a:bodyPr>
          <a:lstStyle/>
          <a:p>
            <a:r>
              <a:rPr lang="pl-PL" sz="1400" dirty="0" smtClean="0"/>
              <a:t>Intensywne oddziaływanie krótko okresowe</a:t>
            </a:r>
          </a:p>
          <a:p>
            <a:endParaRPr lang="pl-PL" sz="1400" dirty="0" smtClean="0"/>
          </a:p>
          <a:p>
            <a:r>
              <a:rPr lang="pl-PL" sz="1400" dirty="0" smtClean="0"/>
              <a:t>Konieczność stosowanie innych metod motywacyjnych</a:t>
            </a:r>
          </a:p>
          <a:p>
            <a:endParaRPr lang="pl-PL" sz="1400" dirty="0" smtClean="0"/>
          </a:p>
          <a:p>
            <a:r>
              <a:rPr lang="pl-PL" sz="1400" dirty="0" smtClean="0"/>
              <a:t>Praca głównie  w środowisku. Praca metodą towarzyszenia</a:t>
            </a:r>
          </a:p>
          <a:p>
            <a:pPr marL="0" indent="0">
              <a:buNone/>
            </a:pPr>
            <a:endParaRPr lang="pl-PL" sz="1400" dirty="0" smtClean="0"/>
          </a:p>
          <a:p>
            <a:r>
              <a:rPr lang="pl-PL" sz="1400" dirty="0" smtClean="0"/>
              <a:t>Brak metodycznego działania, wykorzystanie jedynie pewnych elementów takiego działania</a:t>
            </a:r>
          </a:p>
          <a:p>
            <a:endParaRPr lang="pl-PL" sz="1400" dirty="0" smtClean="0"/>
          </a:p>
          <a:p>
            <a:pPr marL="0" indent="0">
              <a:buNone/>
            </a:pPr>
            <a:endParaRPr lang="pl-PL" sz="1400" dirty="0" smtClean="0"/>
          </a:p>
          <a:p>
            <a:r>
              <a:rPr lang="pl-PL" sz="1400" dirty="0" smtClean="0"/>
              <a:t>Bardzo ogólne kryteria zawodowe</a:t>
            </a:r>
          </a:p>
          <a:p>
            <a:endParaRPr lang="pl-PL" sz="1400" dirty="0"/>
          </a:p>
          <a:p>
            <a:endParaRPr lang="pl-PL" sz="1400" dirty="0" smtClean="0"/>
          </a:p>
          <a:p>
            <a:endParaRPr lang="pl-PL" sz="1400" dirty="0"/>
          </a:p>
          <a:p>
            <a:r>
              <a:rPr lang="pl-PL" sz="1400" dirty="0" smtClean="0"/>
              <a:t>Zadaniowy czas pracy. Czas dostosowany do potrzeb rodziny</a:t>
            </a:r>
          </a:p>
          <a:p>
            <a:r>
              <a:rPr lang="pl-PL" sz="1400" dirty="0" smtClean="0"/>
              <a:t>Objęcie wsparciem maksymalnie 20 środowisk (15 od 2015 r.)</a:t>
            </a:r>
          </a:p>
          <a:p>
            <a:r>
              <a:rPr lang="pl-PL" sz="1400" dirty="0" smtClean="0"/>
              <a:t>Oddzielenie od przyznawania  świadczeń materialnych</a:t>
            </a:r>
          </a:p>
          <a:p>
            <a:endParaRPr lang="pl-PL" sz="1400" dirty="0" smtClean="0"/>
          </a:p>
          <a:p>
            <a:endParaRPr lang="pl-PL" dirty="0"/>
          </a:p>
        </p:txBody>
      </p:sp>
    </p:spTree>
    <p:extLst>
      <p:ext uri="{BB962C8B-B14F-4D97-AF65-F5344CB8AC3E}">
        <p14:creationId xmlns:p14="http://schemas.microsoft.com/office/powerpoint/2010/main" val="3002897625"/>
      </p:ext>
    </p:extLst>
  </p:cSld>
  <p:clrMapOvr>
    <a:masterClrMapping/>
  </p:clrMapOvr>
  <mc:AlternateContent xmlns:mc="http://schemas.openxmlformats.org/markup-compatibility/2006" xmlns:p14="http://schemas.microsoft.com/office/powerpoint/2010/main">
    <mc:Choice Requires="p14">
      <p:transition spd="slow" p14:dur="2000">
        <p:pull/>
      </p:transition>
    </mc:Choice>
    <mc:Fallback xmlns="">
      <p:transition spd="slow">
        <p:pull/>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11560" y="260648"/>
            <a:ext cx="8229600" cy="1143000"/>
          </a:xfrm>
        </p:spPr>
        <p:txBody>
          <a:bodyPr>
            <a:normAutofit fontScale="90000"/>
          </a:bodyPr>
          <a:lstStyle/>
          <a:p>
            <a:pPr lvl="0"/>
            <a:r>
              <a:rPr lang="pl-PL" altLang="pl-PL" sz="3300" b="1" dirty="0">
                <a:solidFill>
                  <a:srgbClr val="00B050"/>
                </a:solidFill>
                <a:latin typeface="Arial" pitchFamily="34" charset="0"/>
                <a:ea typeface="Times New Roman" pitchFamily="18" charset="0"/>
                <a:cs typeface="Arial" pitchFamily="34" charset="0"/>
              </a:rPr>
              <a:t>Dane liczbowe dot. asystentów rodziny </a:t>
            </a:r>
            <a:r>
              <a:rPr lang="pl-PL" altLang="pl-PL" sz="2400" dirty="0">
                <a:latin typeface="Arial" pitchFamily="34" charset="0"/>
                <a:cs typeface="Arial" pitchFamily="34" charset="0"/>
              </a:rPr>
              <a:t/>
            </a:r>
            <a:br>
              <a:rPr lang="pl-PL" altLang="pl-PL" sz="2400" dirty="0">
                <a:latin typeface="Arial" pitchFamily="34" charset="0"/>
                <a:cs typeface="Arial" pitchFamily="34" charset="0"/>
              </a:rPr>
            </a:br>
            <a:endParaRPr lang="pl-PL" dirty="0"/>
          </a:p>
        </p:txBody>
      </p:sp>
      <p:pic>
        <p:nvPicPr>
          <p:cNvPr id="1026" name="Picture 2"/>
          <p:cNvPicPr>
            <a:picLocks noGrp="1" noChangeAspect="1" noChangeArrowheads="1"/>
          </p:cNvPicPr>
          <p:nvPr>
            <p:ph idx="1"/>
          </p:nvPr>
        </p:nvPicPr>
        <p:blipFill>
          <a:blip r:embed="rId2"/>
          <a:srcRect/>
          <a:stretch>
            <a:fillRect/>
          </a:stretch>
        </p:blipFill>
        <p:spPr bwMode="auto">
          <a:xfrm>
            <a:off x="457200" y="1616836"/>
            <a:ext cx="8229600" cy="4492690"/>
          </a:xfrm>
          <a:prstGeom prst="rect">
            <a:avLst/>
          </a:prstGeom>
          <a:noFill/>
          <a:ln w="9525">
            <a:noFill/>
            <a:miter lim="800000"/>
            <a:headEnd/>
            <a:tailEnd/>
          </a:ln>
          <a:effectLst/>
        </p:spPr>
      </p:pic>
    </p:spTree>
    <p:extLst>
      <p:ext uri="{BB962C8B-B14F-4D97-AF65-F5344CB8AC3E}">
        <p14:creationId xmlns:p14="http://schemas.microsoft.com/office/powerpoint/2010/main" val="925038203"/>
      </p:ext>
    </p:extLst>
  </p:cSld>
  <p:clrMapOvr>
    <a:masterClrMapping/>
  </p:clrMapOvr>
  <mc:AlternateContent xmlns:mc="http://schemas.openxmlformats.org/markup-compatibility/2006" xmlns:p14="http://schemas.microsoft.com/office/powerpoint/2010/main">
    <mc:Choice Requires="p14">
      <p:transition spd="slow" p14:dur="2000">
        <p:pull/>
      </p:transition>
    </mc:Choice>
    <mc:Fallback xmlns="">
      <p:transition spd="slow">
        <p:pull/>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altLang="pl-PL" sz="3000" b="1" dirty="0">
                <a:solidFill>
                  <a:srgbClr val="00B050"/>
                </a:solidFill>
                <a:latin typeface="Arial" pitchFamily="34" charset="0"/>
                <a:ea typeface="Times New Roman" pitchFamily="18" charset="0"/>
                <a:cs typeface="Arial" pitchFamily="34" charset="0"/>
              </a:rPr>
              <a:t>Dane </a:t>
            </a:r>
            <a:r>
              <a:rPr lang="pl-PL" altLang="pl-PL" sz="3000" b="1" dirty="0" smtClean="0">
                <a:solidFill>
                  <a:srgbClr val="00B050"/>
                </a:solidFill>
                <a:latin typeface="Arial" pitchFamily="34" charset="0"/>
                <a:ea typeface="Times New Roman" pitchFamily="18" charset="0"/>
                <a:cs typeface="Arial" pitchFamily="34" charset="0"/>
              </a:rPr>
              <a:t>dot. liczby gmin i asystentów rodziny </a:t>
            </a:r>
            <a:endParaRPr lang="pl-PL" sz="3000" dirty="0">
              <a:solidFill>
                <a:srgbClr val="00B050"/>
              </a:solidFill>
            </a:endParaRPr>
          </a:p>
        </p:txBody>
      </p:sp>
      <p:pic>
        <p:nvPicPr>
          <p:cNvPr id="2051" name="Picture 3"/>
          <p:cNvPicPr>
            <a:picLocks noGrp="1" noChangeAspect="1" noChangeArrowheads="1"/>
          </p:cNvPicPr>
          <p:nvPr>
            <p:ph idx="1"/>
          </p:nvPr>
        </p:nvPicPr>
        <p:blipFill>
          <a:blip r:embed="rId2"/>
          <a:srcRect/>
          <a:stretch>
            <a:fillRect/>
          </a:stretch>
        </p:blipFill>
        <p:spPr bwMode="auto">
          <a:xfrm>
            <a:off x="1691809" y="1571612"/>
            <a:ext cx="6737843" cy="3911474"/>
          </a:xfrm>
          <a:prstGeom prst="rect">
            <a:avLst/>
          </a:prstGeom>
          <a:noFill/>
          <a:ln w="9525">
            <a:noFill/>
            <a:miter lim="800000"/>
            <a:headEnd/>
            <a:tailEnd/>
          </a:ln>
          <a:effectLst/>
        </p:spPr>
      </p:pic>
    </p:spTree>
    <p:extLst>
      <p:ext uri="{BB962C8B-B14F-4D97-AF65-F5344CB8AC3E}">
        <p14:creationId xmlns:p14="http://schemas.microsoft.com/office/powerpoint/2010/main" val="4139714257"/>
      </p:ext>
    </p:extLst>
  </p:cSld>
  <p:clrMapOvr>
    <a:masterClrMapping/>
  </p:clrMapOvr>
  <mc:AlternateContent xmlns:mc="http://schemas.openxmlformats.org/markup-compatibility/2006" xmlns:p14="http://schemas.microsoft.com/office/powerpoint/2010/main">
    <mc:Choice Requires="p14">
      <p:transition spd="slow" p14:dur="2000">
        <p:pull/>
      </p:transition>
    </mc:Choice>
    <mc:Fallback xmlns="">
      <p:transition spd="slow">
        <p:pull/>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18058"/>
          </a:xfrm>
        </p:spPr>
        <p:txBody>
          <a:bodyPr>
            <a:noAutofit/>
          </a:bodyPr>
          <a:lstStyle/>
          <a:p>
            <a:r>
              <a:rPr lang="pl-PL" sz="2500" b="1" dirty="0">
                <a:solidFill>
                  <a:srgbClr val="00B050"/>
                </a:solidFill>
                <a:latin typeface="Arial" panose="020B0604020202020204" pitchFamily="34" charset="0"/>
                <a:cs typeface="Arial" panose="020B0604020202020204" pitchFamily="34" charset="0"/>
              </a:rPr>
              <a:t>Asystentura i placówki wsparcia dziennego -  narzędzia polityki rodzinnej</a:t>
            </a:r>
            <a:endParaRPr lang="pl-PL" sz="2500" dirty="0">
              <a:solidFill>
                <a:srgbClr val="00B050"/>
              </a:solidFill>
              <a:latin typeface="Arial" panose="020B0604020202020204" pitchFamily="34" charset="0"/>
              <a:cs typeface="Arial" panose="020B0604020202020204" pitchFamily="34" charset="0"/>
            </a:endParaRPr>
          </a:p>
        </p:txBody>
      </p:sp>
      <p:sp>
        <p:nvSpPr>
          <p:cNvPr id="3" name="Symbol zastępczy zawartości 2"/>
          <p:cNvSpPr>
            <a:spLocks noGrp="1"/>
          </p:cNvSpPr>
          <p:nvPr>
            <p:ph idx="1"/>
          </p:nvPr>
        </p:nvSpPr>
        <p:spPr>
          <a:xfrm>
            <a:off x="395536" y="980728"/>
            <a:ext cx="8229600" cy="5472608"/>
          </a:xfrm>
        </p:spPr>
        <p:txBody>
          <a:bodyPr>
            <a:normAutofit fontScale="77500" lnSpcReduction="20000"/>
          </a:bodyPr>
          <a:lstStyle/>
          <a:p>
            <a:pPr marL="0" indent="0" algn="ctr">
              <a:buNone/>
            </a:pPr>
            <a:endParaRPr lang="pl-PL" sz="2600" b="1" dirty="0" smtClean="0">
              <a:solidFill>
                <a:srgbClr val="00B050"/>
              </a:solidFill>
              <a:latin typeface="Arial" panose="020B0604020202020204" pitchFamily="34" charset="0"/>
              <a:cs typeface="Arial" panose="020B0604020202020204" pitchFamily="34" charset="0"/>
            </a:endParaRPr>
          </a:p>
          <a:p>
            <a:pPr marL="0" indent="0" algn="ctr">
              <a:buNone/>
            </a:pPr>
            <a:r>
              <a:rPr lang="pl-PL" sz="2600" b="1" dirty="0" smtClean="0">
                <a:solidFill>
                  <a:srgbClr val="00B050"/>
                </a:solidFill>
                <a:latin typeface="Arial" panose="020B0604020202020204" pitchFamily="34" charset="0"/>
                <a:cs typeface="Arial" panose="020B0604020202020204" pitchFamily="34" charset="0"/>
              </a:rPr>
              <a:t>Placówki wsparcia dziennego</a:t>
            </a:r>
          </a:p>
          <a:p>
            <a:pPr marL="0" indent="0" algn="just">
              <a:buNone/>
            </a:pPr>
            <a:r>
              <a:rPr lang="pl-PL" sz="2600" b="1" dirty="0" smtClean="0">
                <a:latin typeface="Arial" panose="020B0604020202020204" pitchFamily="34" charset="0"/>
                <a:cs typeface="Arial" panose="020B0604020202020204" pitchFamily="34" charset="0"/>
              </a:rPr>
              <a:t>Poza </a:t>
            </a:r>
            <a:r>
              <a:rPr lang="pl-PL" sz="2600" b="1" dirty="0">
                <a:latin typeface="Arial" panose="020B0604020202020204" pitchFamily="34" charset="0"/>
                <a:cs typeface="Arial" panose="020B0604020202020204" pitchFamily="34" charset="0"/>
              </a:rPr>
              <a:t>pracą z rodziną asystenta rodziny bardzo ważną funkcję pełnią </a:t>
            </a:r>
            <a:r>
              <a:rPr lang="pl-PL" sz="2600" b="1" dirty="0">
                <a:solidFill>
                  <a:srgbClr val="00B050"/>
                </a:solidFill>
                <a:latin typeface="Arial" panose="020B0604020202020204" pitchFamily="34" charset="0"/>
                <a:cs typeface="Arial" panose="020B0604020202020204" pitchFamily="34" charset="0"/>
              </a:rPr>
              <a:t>placówki wsparcia dziennego</a:t>
            </a:r>
            <a:r>
              <a:rPr lang="pl-PL" sz="2600" b="1" dirty="0">
                <a:latin typeface="Arial" panose="020B0604020202020204" pitchFamily="34" charset="0"/>
                <a:cs typeface="Arial" panose="020B0604020202020204" pitchFamily="34" charset="0"/>
              </a:rPr>
              <a:t>. Tworzenie placówek wsparcia dziennego jest priorytetem </a:t>
            </a:r>
            <a:r>
              <a:rPr lang="pl-PL" sz="2600" b="1" dirty="0" smtClean="0">
                <a:latin typeface="Arial" panose="020B0604020202020204" pitchFamily="34" charset="0"/>
                <a:cs typeface="Arial" panose="020B0604020202020204" pitchFamily="34" charset="0"/>
              </a:rPr>
              <a:t>w </a:t>
            </a:r>
            <a:r>
              <a:rPr lang="pl-PL" sz="2600" b="1" dirty="0">
                <a:latin typeface="Arial" panose="020B0604020202020204" pitchFamily="34" charset="0"/>
                <a:cs typeface="Arial" panose="020B0604020202020204" pitchFamily="34" charset="0"/>
              </a:rPr>
              <a:t>systemie opieki nad dzieckiem i rodziną, ze względu na ich profilaktyczne działania. Placówki te funkcjonują w najbliższym środowisku lokalnym dziecka, wspierają rodziny </a:t>
            </a:r>
            <a:r>
              <a:rPr lang="pl-PL" sz="2600" b="1" dirty="0" smtClean="0">
                <a:latin typeface="Arial" panose="020B0604020202020204" pitchFamily="34" charset="0"/>
                <a:cs typeface="Arial" panose="020B0604020202020204" pitchFamily="34" charset="0"/>
              </a:rPr>
              <a:t>w </a:t>
            </a:r>
            <a:r>
              <a:rPr lang="pl-PL" sz="2600" b="1" dirty="0">
                <a:latin typeface="Arial" panose="020B0604020202020204" pitchFamily="34" charset="0"/>
                <a:cs typeface="Arial" panose="020B0604020202020204" pitchFamily="34" charset="0"/>
              </a:rPr>
              <a:t>sprawowaniu ich podstawowych funkcji. Zapewniają pomoc rodzinie i dzieciom sprawiającym problemy wychowawcze, zagrożonym demoralizacją poprzez różne formy pracy </a:t>
            </a:r>
            <a:r>
              <a:rPr lang="pl-PL" sz="2600" b="1" dirty="0" smtClean="0">
                <a:latin typeface="Arial" panose="020B0604020202020204" pitchFamily="34" charset="0"/>
                <a:cs typeface="Arial" panose="020B0604020202020204" pitchFamily="34" charset="0"/>
              </a:rPr>
              <a:t>środowiskowej, </a:t>
            </a:r>
            <a:r>
              <a:rPr lang="pl-PL" sz="2600" b="1" dirty="0">
                <a:latin typeface="Arial" panose="020B0604020202020204" pitchFamily="34" charset="0"/>
                <a:cs typeface="Arial" panose="020B0604020202020204" pitchFamily="34" charset="0"/>
              </a:rPr>
              <a:t>zapobiegają niedostosowaniu społecznemu oraz kierowaniu wychowanków do </a:t>
            </a:r>
            <a:r>
              <a:rPr lang="pl-PL" sz="2600" b="1" dirty="0" smtClean="0">
                <a:latin typeface="Arial" panose="020B0604020202020204" pitchFamily="34" charset="0"/>
                <a:cs typeface="Arial" panose="020B0604020202020204" pitchFamily="34" charset="0"/>
              </a:rPr>
              <a:t>rodzinnej lub instytucjonalnej pieczy zastępczej. Placówki wsparcia dziennego mogą być prowadzone zarówno przez powiat jak i gminę. Placówkę mogą też prowadzić inne podmioty (art. 190 ustawy </a:t>
            </a:r>
            <a:br>
              <a:rPr lang="pl-PL" sz="2600" b="1" dirty="0" smtClean="0">
                <a:latin typeface="Arial" panose="020B0604020202020204" pitchFamily="34" charset="0"/>
                <a:cs typeface="Arial" panose="020B0604020202020204" pitchFamily="34" charset="0"/>
              </a:rPr>
            </a:br>
            <a:r>
              <a:rPr lang="pl-PL" sz="2600" b="1" dirty="0" smtClean="0">
                <a:latin typeface="Arial" panose="020B0604020202020204" pitchFamily="34" charset="0"/>
                <a:cs typeface="Arial" panose="020B0604020202020204" pitchFamily="34" charset="0"/>
              </a:rPr>
              <a:t>o wspieraniu rodziny i systemie pieczy zastępczej, tj. organizacje pozarządowej, Kościół katolicki i inne związki wyznaniowe mające działające w obszarze). Placówki te mogą być prowadzone na zlecenie </a:t>
            </a:r>
            <a:r>
              <a:rPr lang="pl-PL" sz="2600" b="1" dirty="0" err="1" smtClean="0">
                <a:latin typeface="Arial" panose="020B0604020202020204" pitchFamily="34" charset="0"/>
                <a:cs typeface="Arial" panose="020B0604020202020204" pitchFamily="34" charset="0"/>
              </a:rPr>
              <a:t>jst</a:t>
            </a:r>
            <a:r>
              <a:rPr lang="pl-PL" sz="2600" b="1" dirty="0" smtClean="0">
                <a:latin typeface="Arial" panose="020B0604020202020204" pitchFamily="34" charset="0"/>
                <a:cs typeface="Arial" panose="020B0604020202020204" pitchFamily="34" charset="0"/>
              </a:rPr>
              <a:t> lub po uzyskaniu zezwolenia. Pobyt dzieci </a:t>
            </a:r>
            <a:br>
              <a:rPr lang="pl-PL" sz="2600" b="1" dirty="0" smtClean="0">
                <a:latin typeface="Arial" panose="020B0604020202020204" pitchFamily="34" charset="0"/>
                <a:cs typeface="Arial" panose="020B0604020202020204" pitchFamily="34" charset="0"/>
              </a:rPr>
            </a:br>
            <a:r>
              <a:rPr lang="pl-PL" sz="2600" b="1" dirty="0" smtClean="0">
                <a:latin typeface="Arial" panose="020B0604020202020204" pitchFamily="34" charset="0"/>
                <a:cs typeface="Arial" panose="020B0604020202020204" pitchFamily="34" charset="0"/>
              </a:rPr>
              <a:t>w placówkach wsparcia dziennego jest nieodpłatny i dobrowolny (wyjątek – zarządzenie sądu).</a:t>
            </a:r>
            <a:endParaRPr lang="pl-PL" sz="2600" b="1" dirty="0">
              <a:latin typeface="Arial" panose="020B0604020202020204" pitchFamily="34" charset="0"/>
              <a:cs typeface="Arial" panose="020B0604020202020204" pitchFamily="34" charset="0"/>
            </a:endParaRPr>
          </a:p>
          <a:p>
            <a:pPr marL="0" indent="0" algn="just">
              <a:buNone/>
            </a:pPr>
            <a:endParaRPr lang="pl-PL" sz="3000" b="1" dirty="0" smtClean="0">
              <a:solidFill>
                <a:srgbClr val="00B050"/>
              </a:solidFill>
              <a:latin typeface="Arial" panose="020B0604020202020204" pitchFamily="34" charset="0"/>
              <a:cs typeface="Arial" panose="020B0604020202020204" pitchFamily="34" charset="0"/>
            </a:endParaRPr>
          </a:p>
          <a:p>
            <a:endParaRPr lang="pl-PL" dirty="0"/>
          </a:p>
        </p:txBody>
      </p:sp>
    </p:spTree>
    <p:extLst>
      <p:ext uri="{BB962C8B-B14F-4D97-AF65-F5344CB8AC3E}">
        <p14:creationId xmlns:p14="http://schemas.microsoft.com/office/powerpoint/2010/main" val="709244153"/>
      </p:ext>
    </p:extLst>
  </p:cSld>
  <p:clrMapOvr>
    <a:masterClrMapping/>
  </p:clrMapOvr>
  <mc:AlternateContent xmlns:mc="http://schemas.openxmlformats.org/markup-compatibility/2006" xmlns:p14="http://schemas.microsoft.com/office/powerpoint/2010/main">
    <mc:Choice Requires="p14">
      <p:transition spd="slow" p14:dur="2000">
        <p:pull/>
      </p:transition>
    </mc:Choice>
    <mc:Fallback xmlns="">
      <p:transition spd="slow">
        <p:pull/>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18058"/>
          </a:xfrm>
        </p:spPr>
        <p:txBody>
          <a:bodyPr>
            <a:noAutofit/>
          </a:bodyPr>
          <a:lstStyle/>
          <a:p>
            <a:r>
              <a:rPr lang="pl-PL" sz="2500" b="1" dirty="0">
                <a:solidFill>
                  <a:srgbClr val="00B050"/>
                </a:solidFill>
                <a:latin typeface="Arial" panose="020B0604020202020204" pitchFamily="34" charset="0"/>
                <a:cs typeface="Arial" panose="020B0604020202020204" pitchFamily="34" charset="0"/>
              </a:rPr>
              <a:t>Asystentura i placówki wsparcia dziennego -  narzędzia polityki rodzinnej</a:t>
            </a:r>
            <a:endParaRPr lang="pl-PL" sz="2500" dirty="0">
              <a:solidFill>
                <a:srgbClr val="00B050"/>
              </a:solidFill>
              <a:latin typeface="Arial" panose="020B0604020202020204" pitchFamily="34" charset="0"/>
              <a:cs typeface="Arial" panose="020B0604020202020204" pitchFamily="34" charset="0"/>
            </a:endParaRPr>
          </a:p>
        </p:txBody>
      </p:sp>
      <p:sp>
        <p:nvSpPr>
          <p:cNvPr id="3" name="Symbol zastępczy zawartości 2"/>
          <p:cNvSpPr>
            <a:spLocks noGrp="1"/>
          </p:cNvSpPr>
          <p:nvPr>
            <p:ph idx="1"/>
          </p:nvPr>
        </p:nvSpPr>
        <p:spPr>
          <a:xfrm>
            <a:off x="395536" y="980728"/>
            <a:ext cx="8229600" cy="5472608"/>
          </a:xfrm>
        </p:spPr>
        <p:txBody>
          <a:bodyPr>
            <a:normAutofit fontScale="25000" lnSpcReduction="20000"/>
          </a:bodyPr>
          <a:lstStyle/>
          <a:p>
            <a:pPr marL="0" indent="0" algn="ctr">
              <a:buNone/>
            </a:pPr>
            <a:endParaRPr lang="pl-PL" sz="2600" b="1" dirty="0" smtClean="0">
              <a:solidFill>
                <a:srgbClr val="00B050"/>
              </a:solidFill>
              <a:latin typeface="Arial" panose="020B0604020202020204" pitchFamily="34" charset="0"/>
              <a:cs typeface="Arial" panose="020B0604020202020204" pitchFamily="34" charset="0"/>
            </a:endParaRPr>
          </a:p>
          <a:p>
            <a:pPr algn="just">
              <a:buNone/>
            </a:pPr>
            <a:r>
              <a:rPr lang="pl-PL" sz="4800" dirty="0" smtClean="0"/>
              <a:t>	</a:t>
            </a:r>
            <a:r>
              <a:rPr lang="pl-PL" sz="6400" b="1" dirty="0" smtClean="0">
                <a:latin typeface="Arial" pitchFamily="34" charset="0"/>
                <a:cs typeface="Arial" pitchFamily="34" charset="0"/>
              </a:rPr>
              <a:t>Placówka wsparcia dziennego może być prowadzona w formie: </a:t>
            </a:r>
            <a:br>
              <a:rPr lang="pl-PL" sz="6400" b="1" dirty="0" smtClean="0">
                <a:latin typeface="Arial" pitchFamily="34" charset="0"/>
                <a:cs typeface="Arial" pitchFamily="34" charset="0"/>
              </a:rPr>
            </a:br>
            <a:r>
              <a:rPr lang="pl-PL" sz="6400" b="1" dirty="0" smtClean="0">
                <a:latin typeface="Arial" pitchFamily="34" charset="0"/>
                <a:cs typeface="Arial" pitchFamily="34" charset="0"/>
              </a:rPr>
              <a:t>1)opiekuńczej, w tym kół zainteresowań, świetlic, klubów </a:t>
            </a:r>
            <a:br>
              <a:rPr lang="pl-PL" sz="6400" b="1" dirty="0" smtClean="0">
                <a:latin typeface="Arial" pitchFamily="34" charset="0"/>
                <a:cs typeface="Arial" pitchFamily="34" charset="0"/>
              </a:rPr>
            </a:br>
            <a:r>
              <a:rPr lang="pl-PL" sz="6400" b="1" dirty="0" smtClean="0">
                <a:latin typeface="Arial" pitchFamily="34" charset="0"/>
                <a:cs typeface="Arial" pitchFamily="34" charset="0"/>
              </a:rPr>
              <a:t>i ognisk wychowawczych; </a:t>
            </a:r>
          </a:p>
          <a:p>
            <a:pPr algn="just">
              <a:buNone/>
            </a:pPr>
            <a:r>
              <a:rPr lang="pl-PL" sz="6400" b="1" dirty="0" smtClean="0">
                <a:latin typeface="Arial" pitchFamily="34" charset="0"/>
                <a:cs typeface="Arial" pitchFamily="34" charset="0"/>
              </a:rPr>
              <a:t>	2)specjalistycznej; </a:t>
            </a:r>
          </a:p>
          <a:p>
            <a:pPr algn="just">
              <a:buNone/>
            </a:pPr>
            <a:r>
              <a:rPr lang="pl-PL" sz="6400" b="1" dirty="0" smtClean="0">
                <a:latin typeface="Arial" pitchFamily="34" charset="0"/>
                <a:cs typeface="Arial" pitchFamily="34" charset="0"/>
              </a:rPr>
              <a:t>	3)pracy podwórkowej realizowanej przez wychowawcę. </a:t>
            </a:r>
          </a:p>
          <a:p>
            <a:pPr algn="just">
              <a:buNone/>
            </a:pPr>
            <a:r>
              <a:rPr lang="pl-PL" sz="6400" b="1" dirty="0" smtClean="0">
                <a:latin typeface="Arial" pitchFamily="34" charset="0"/>
                <a:cs typeface="Arial" pitchFamily="34" charset="0"/>
              </a:rPr>
              <a:t>	Placówka wsparcia dziennego prowadzona w formie opiekuńczej zapewnia dziecku: </a:t>
            </a:r>
          </a:p>
          <a:p>
            <a:pPr algn="just">
              <a:buNone/>
            </a:pPr>
            <a:r>
              <a:rPr lang="pl-PL" sz="6400" b="1" dirty="0" smtClean="0">
                <a:latin typeface="Arial" pitchFamily="34" charset="0"/>
                <a:cs typeface="Arial" pitchFamily="34" charset="0"/>
              </a:rPr>
              <a:t>	1)opiekę i wychowanie; pomoc w nauce; </a:t>
            </a:r>
          </a:p>
          <a:p>
            <a:pPr algn="just">
              <a:buNone/>
            </a:pPr>
            <a:r>
              <a:rPr lang="pl-PL" sz="6400" b="1" dirty="0" smtClean="0">
                <a:latin typeface="Arial" pitchFamily="34" charset="0"/>
                <a:cs typeface="Arial" pitchFamily="34" charset="0"/>
              </a:rPr>
              <a:t>	2)organizację czasu wolnego, zabawę i zajęcia sportowe oraz rozwój zainteresowań. </a:t>
            </a:r>
          </a:p>
          <a:p>
            <a:pPr algn="just">
              <a:buNone/>
            </a:pPr>
            <a:r>
              <a:rPr lang="pl-PL" sz="6400" b="1" dirty="0" smtClean="0">
                <a:latin typeface="Arial" pitchFamily="34" charset="0"/>
                <a:cs typeface="Arial" pitchFamily="34" charset="0"/>
              </a:rPr>
              <a:t>	Placówka wsparcia dziennego prowadzona w formie specjalistycznej </a:t>
            </a:r>
            <a:br>
              <a:rPr lang="pl-PL" sz="6400" b="1" dirty="0" smtClean="0">
                <a:latin typeface="Arial" pitchFamily="34" charset="0"/>
                <a:cs typeface="Arial" pitchFamily="34" charset="0"/>
              </a:rPr>
            </a:br>
            <a:r>
              <a:rPr lang="pl-PL" sz="6400" b="1" dirty="0" smtClean="0">
                <a:latin typeface="Arial" pitchFamily="34" charset="0"/>
                <a:cs typeface="Arial" pitchFamily="34" charset="0"/>
              </a:rPr>
              <a:t>w szczególności:</a:t>
            </a:r>
          </a:p>
          <a:p>
            <a:pPr algn="just">
              <a:buNone/>
            </a:pPr>
            <a:r>
              <a:rPr lang="pl-PL" sz="6400" b="1" dirty="0" smtClean="0">
                <a:latin typeface="Arial" pitchFamily="34" charset="0"/>
                <a:cs typeface="Arial" pitchFamily="34" charset="0"/>
              </a:rPr>
              <a:t>	1)organizuje zajęcia socjoterapeutyczne, terapeutyczne, korekcyjne,</a:t>
            </a:r>
          </a:p>
          <a:p>
            <a:pPr algn="just">
              <a:buNone/>
            </a:pPr>
            <a:r>
              <a:rPr lang="pl-PL" sz="6400" b="1" dirty="0" smtClean="0">
                <a:latin typeface="Arial" pitchFamily="34" charset="0"/>
                <a:cs typeface="Arial" pitchFamily="34" charset="0"/>
              </a:rPr>
              <a:t>	kompensacyjne oraz logopedyczne; </a:t>
            </a:r>
          </a:p>
          <a:p>
            <a:pPr algn="just">
              <a:buNone/>
            </a:pPr>
            <a:r>
              <a:rPr lang="pl-PL" sz="6400" b="1" dirty="0" smtClean="0">
                <a:latin typeface="Arial" pitchFamily="34" charset="0"/>
                <a:cs typeface="Arial" pitchFamily="34" charset="0"/>
              </a:rPr>
              <a:t>	2)realizuje indywidualny program korekcyjny, program </a:t>
            </a:r>
            <a:r>
              <a:rPr lang="pl-PL" sz="6400" b="1" dirty="0" err="1" smtClean="0">
                <a:latin typeface="Arial" pitchFamily="34" charset="0"/>
                <a:cs typeface="Arial" pitchFamily="34" charset="0"/>
              </a:rPr>
              <a:t>psychokorekcyjny</a:t>
            </a:r>
            <a:r>
              <a:rPr lang="pl-PL" sz="6400" b="1" dirty="0" smtClean="0">
                <a:latin typeface="Arial" pitchFamily="34" charset="0"/>
                <a:cs typeface="Arial" pitchFamily="34" charset="0"/>
              </a:rPr>
              <a:t> lub psychoprofilaktyczny, w szczególności terapię pedagogiczną, psychologiczną </a:t>
            </a:r>
            <a:br>
              <a:rPr lang="pl-PL" sz="6400" b="1" dirty="0" smtClean="0">
                <a:latin typeface="Arial" pitchFamily="34" charset="0"/>
                <a:cs typeface="Arial" pitchFamily="34" charset="0"/>
              </a:rPr>
            </a:br>
            <a:r>
              <a:rPr lang="pl-PL" sz="6400" b="1" dirty="0" smtClean="0">
                <a:latin typeface="Arial" pitchFamily="34" charset="0"/>
                <a:cs typeface="Arial" pitchFamily="34" charset="0"/>
              </a:rPr>
              <a:t>i socjoterapię.</a:t>
            </a:r>
          </a:p>
          <a:p>
            <a:pPr algn="just">
              <a:buNone/>
            </a:pPr>
            <a:r>
              <a:rPr lang="pl-PL" sz="6400" b="1" dirty="0" smtClean="0">
                <a:latin typeface="Arial" pitchFamily="34" charset="0"/>
                <a:cs typeface="Arial" pitchFamily="34" charset="0"/>
              </a:rPr>
              <a:t>	Placówka wsparcia dziennego prowadzona w formie pracy podwórkowej realizuje działania animacyjne i socjoterapeutyczne. </a:t>
            </a:r>
          </a:p>
          <a:p>
            <a:pPr algn="just">
              <a:buNone/>
            </a:pPr>
            <a:r>
              <a:rPr lang="pl-PL" sz="6400" b="1" dirty="0" smtClean="0">
                <a:latin typeface="Arial" pitchFamily="34" charset="0"/>
                <a:cs typeface="Arial" pitchFamily="34" charset="0"/>
              </a:rPr>
              <a:t>	Placówka wsparcia dziennego może być prowadzona w połączonych formach, o których mowa wyżej.</a:t>
            </a:r>
          </a:p>
          <a:p>
            <a:pPr>
              <a:buNone/>
            </a:pPr>
            <a:endParaRPr lang="pl-PL" sz="4800" b="1" dirty="0" smtClean="0">
              <a:latin typeface="Arial" pitchFamily="34" charset="0"/>
              <a:cs typeface="Arial" pitchFamily="34" charset="0"/>
            </a:endParaRPr>
          </a:p>
          <a:p>
            <a:endParaRPr lang="pl-PL" sz="4800" dirty="0"/>
          </a:p>
        </p:txBody>
      </p:sp>
    </p:spTree>
    <p:extLst>
      <p:ext uri="{BB962C8B-B14F-4D97-AF65-F5344CB8AC3E}">
        <p14:creationId xmlns:p14="http://schemas.microsoft.com/office/powerpoint/2010/main" val="709244153"/>
      </p:ext>
    </p:extLst>
  </p:cSld>
  <p:clrMapOvr>
    <a:masterClrMapping/>
  </p:clrMapOvr>
  <mc:AlternateContent xmlns:mc="http://schemas.openxmlformats.org/markup-compatibility/2006" xmlns:p14="http://schemas.microsoft.com/office/powerpoint/2010/main">
    <mc:Choice Requires="p14">
      <p:transition spd="slow" p14:dur="2000">
        <p:pull/>
      </p:transition>
    </mc:Choice>
    <mc:Fallback xmlns="">
      <p:transition spd="slow">
        <p:pull/>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96908"/>
          </a:xfrm>
        </p:spPr>
        <p:txBody>
          <a:bodyPr>
            <a:noAutofit/>
          </a:bodyPr>
          <a:lstStyle/>
          <a:p>
            <a:r>
              <a:rPr lang="pl-PL" altLang="pl-PL" sz="2800" b="1" dirty="0" smtClean="0">
                <a:solidFill>
                  <a:srgbClr val="00B050"/>
                </a:solidFill>
                <a:latin typeface="Arial" pitchFamily="34" charset="0"/>
                <a:ea typeface="Times New Roman" pitchFamily="18" charset="0"/>
                <a:cs typeface="Arial" pitchFamily="34" charset="0"/>
              </a:rPr>
              <a:t>Dane liczbowe dot. placówek wsparcia dziennego</a:t>
            </a:r>
            <a:endParaRPr lang="pl-PL" sz="2500" dirty="0">
              <a:solidFill>
                <a:srgbClr val="00B050"/>
              </a:solidFill>
              <a:latin typeface="Arial" panose="020B0604020202020204" pitchFamily="34" charset="0"/>
              <a:cs typeface="Arial" panose="020B0604020202020204" pitchFamily="34" charset="0"/>
            </a:endParaRPr>
          </a:p>
        </p:txBody>
      </p:sp>
      <p:pic>
        <p:nvPicPr>
          <p:cNvPr id="3075" name="Picture 3"/>
          <p:cNvPicPr>
            <a:picLocks noGrp="1" noChangeAspect="1" noChangeArrowheads="1"/>
          </p:cNvPicPr>
          <p:nvPr>
            <p:ph idx="1"/>
          </p:nvPr>
        </p:nvPicPr>
        <p:blipFill>
          <a:blip r:embed="rId2"/>
          <a:srcRect/>
          <a:stretch>
            <a:fillRect/>
          </a:stretch>
        </p:blipFill>
        <p:spPr bwMode="auto">
          <a:xfrm>
            <a:off x="1186139" y="1600200"/>
            <a:ext cx="6771722" cy="4525963"/>
          </a:xfrm>
          <a:prstGeom prst="rect">
            <a:avLst/>
          </a:prstGeom>
          <a:noFill/>
          <a:ln w="9525">
            <a:noFill/>
            <a:miter lim="800000"/>
            <a:headEnd/>
            <a:tailEnd/>
          </a:ln>
          <a:effectLst/>
        </p:spPr>
      </p:pic>
    </p:spTree>
    <p:extLst>
      <p:ext uri="{BB962C8B-B14F-4D97-AF65-F5344CB8AC3E}">
        <p14:creationId xmlns:p14="http://schemas.microsoft.com/office/powerpoint/2010/main" val="2209751840"/>
      </p:ext>
    </p:extLst>
  </p:cSld>
  <p:clrMapOvr>
    <a:masterClrMapping/>
  </p:clrMapOvr>
  <mc:AlternateContent xmlns:mc="http://schemas.openxmlformats.org/markup-compatibility/2006" xmlns:p14="http://schemas.microsoft.com/office/powerpoint/2010/main">
    <mc:Choice Requires="p14">
      <p:transition spd="slow" p14:dur="2000">
        <p:pull/>
      </p:transition>
    </mc:Choice>
    <mc:Fallback xmlns="">
      <p:transition spd="slow">
        <p:pull/>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96908"/>
          </a:xfrm>
        </p:spPr>
        <p:txBody>
          <a:bodyPr>
            <a:noAutofit/>
          </a:bodyPr>
          <a:lstStyle/>
          <a:p>
            <a:r>
              <a:rPr lang="pl-PL" altLang="pl-PL" sz="2800" b="1" dirty="0" smtClean="0">
                <a:solidFill>
                  <a:srgbClr val="00B050"/>
                </a:solidFill>
                <a:latin typeface="Arial" pitchFamily="34" charset="0"/>
                <a:ea typeface="Times New Roman" pitchFamily="18" charset="0"/>
                <a:cs typeface="Arial" pitchFamily="34" charset="0"/>
              </a:rPr>
              <a:t>Dane liczbowe dot. placówek wsparcia dziennego</a:t>
            </a:r>
            <a:endParaRPr lang="pl-PL" sz="2500" dirty="0">
              <a:solidFill>
                <a:srgbClr val="00B050"/>
              </a:solidFill>
              <a:latin typeface="Arial" panose="020B0604020202020204" pitchFamily="34" charset="0"/>
              <a:cs typeface="Arial" panose="020B0604020202020204" pitchFamily="34" charset="0"/>
            </a:endParaRPr>
          </a:p>
        </p:txBody>
      </p:sp>
      <p:pic>
        <p:nvPicPr>
          <p:cNvPr id="4098" name="Picture 2"/>
          <p:cNvPicPr>
            <a:picLocks noGrp="1" noChangeAspect="1" noChangeArrowheads="1"/>
          </p:cNvPicPr>
          <p:nvPr>
            <p:ph idx="1"/>
          </p:nvPr>
        </p:nvPicPr>
        <p:blipFill>
          <a:blip r:embed="rId2"/>
          <a:srcRect/>
          <a:stretch>
            <a:fillRect/>
          </a:stretch>
        </p:blipFill>
        <p:spPr bwMode="auto">
          <a:xfrm>
            <a:off x="928663" y="1428736"/>
            <a:ext cx="6929486" cy="3571900"/>
          </a:xfrm>
          <a:prstGeom prst="rect">
            <a:avLst/>
          </a:prstGeom>
          <a:noFill/>
          <a:ln w="9525">
            <a:noFill/>
            <a:miter lim="800000"/>
            <a:headEnd/>
            <a:tailEnd/>
          </a:ln>
          <a:effectLst/>
        </p:spPr>
      </p:pic>
    </p:spTree>
    <p:extLst>
      <p:ext uri="{BB962C8B-B14F-4D97-AF65-F5344CB8AC3E}">
        <p14:creationId xmlns:p14="http://schemas.microsoft.com/office/powerpoint/2010/main" val="2209751840"/>
      </p:ext>
    </p:extLst>
  </p:cSld>
  <p:clrMapOvr>
    <a:masterClrMapping/>
  </p:clrMapOvr>
  <mc:AlternateContent xmlns:mc="http://schemas.openxmlformats.org/markup-compatibility/2006" xmlns:p14="http://schemas.microsoft.com/office/powerpoint/2010/main">
    <mc:Choice Requires="p14">
      <p:transition spd="slow" p14:dur="2000">
        <p:pull/>
      </p:transition>
    </mc:Choice>
    <mc:Fallback xmlns="">
      <p:transition spd="slow">
        <p:pull/>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96908"/>
          </a:xfrm>
        </p:spPr>
        <p:txBody>
          <a:bodyPr>
            <a:noAutofit/>
          </a:bodyPr>
          <a:lstStyle/>
          <a:p>
            <a:r>
              <a:rPr lang="pl-PL" altLang="pl-PL" sz="2800" b="1" dirty="0" smtClean="0">
                <a:solidFill>
                  <a:srgbClr val="00B050"/>
                </a:solidFill>
                <a:latin typeface="Arial" pitchFamily="34" charset="0"/>
                <a:ea typeface="Times New Roman" pitchFamily="18" charset="0"/>
                <a:cs typeface="Arial" pitchFamily="34" charset="0"/>
              </a:rPr>
              <a:t>Dane liczbowe dot. placówek wsparcia dziennego</a:t>
            </a:r>
            <a:endParaRPr lang="pl-PL" sz="2500" dirty="0">
              <a:solidFill>
                <a:srgbClr val="00B050"/>
              </a:solidFill>
              <a:latin typeface="Arial" panose="020B0604020202020204" pitchFamily="34" charset="0"/>
              <a:cs typeface="Arial" panose="020B0604020202020204" pitchFamily="34" charset="0"/>
            </a:endParaRPr>
          </a:p>
        </p:txBody>
      </p:sp>
      <p:pic>
        <p:nvPicPr>
          <p:cNvPr id="5122" name="Picture 2"/>
          <p:cNvPicPr>
            <a:picLocks noGrp="1" noChangeAspect="1" noChangeArrowheads="1"/>
          </p:cNvPicPr>
          <p:nvPr>
            <p:ph idx="1"/>
          </p:nvPr>
        </p:nvPicPr>
        <p:blipFill>
          <a:blip r:embed="rId2"/>
          <a:srcRect/>
          <a:stretch>
            <a:fillRect/>
          </a:stretch>
        </p:blipFill>
        <p:spPr bwMode="auto">
          <a:xfrm>
            <a:off x="571472" y="1643050"/>
            <a:ext cx="7414804" cy="4140668"/>
          </a:xfrm>
          <a:prstGeom prst="rect">
            <a:avLst/>
          </a:prstGeom>
          <a:noFill/>
          <a:ln w="9525">
            <a:noFill/>
            <a:miter lim="800000"/>
            <a:headEnd/>
            <a:tailEnd/>
          </a:ln>
          <a:effectLst/>
        </p:spPr>
      </p:pic>
    </p:spTree>
    <p:extLst>
      <p:ext uri="{BB962C8B-B14F-4D97-AF65-F5344CB8AC3E}">
        <p14:creationId xmlns:p14="http://schemas.microsoft.com/office/powerpoint/2010/main" val="2209751840"/>
      </p:ext>
    </p:extLst>
  </p:cSld>
  <p:clrMapOvr>
    <a:masterClrMapping/>
  </p:clrMapOvr>
  <mc:AlternateContent xmlns:mc="http://schemas.openxmlformats.org/markup-compatibility/2006" xmlns:p14="http://schemas.microsoft.com/office/powerpoint/2010/main">
    <mc:Choice Requires="p14">
      <p:transition spd="slow" p14:dur="2000">
        <p:pull/>
      </p:transition>
    </mc:Choice>
    <mc:Fallback xmlns="">
      <p:transition spd="slow">
        <p:pull/>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96908"/>
          </a:xfrm>
        </p:spPr>
        <p:txBody>
          <a:bodyPr>
            <a:noAutofit/>
          </a:bodyPr>
          <a:lstStyle/>
          <a:p>
            <a:r>
              <a:rPr lang="pl-PL" altLang="pl-PL" sz="2800" b="1" dirty="0" smtClean="0">
                <a:solidFill>
                  <a:srgbClr val="00B050"/>
                </a:solidFill>
                <a:latin typeface="Arial" pitchFamily="34" charset="0"/>
                <a:ea typeface="Times New Roman" pitchFamily="18" charset="0"/>
                <a:cs typeface="Arial" pitchFamily="34" charset="0"/>
              </a:rPr>
              <a:t>Dane liczbowe dot. placówek wsparcia dziennego</a:t>
            </a:r>
            <a:endParaRPr lang="pl-PL" sz="2500" dirty="0">
              <a:solidFill>
                <a:srgbClr val="00B050"/>
              </a:solidFill>
              <a:latin typeface="Arial" panose="020B0604020202020204" pitchFamily="34" charset="0"/>
              <a:cs typeface="Arial" panose="020B0604020202020204" pitchFamily="34" charset="0"/>
            </a:endParaRPr>
          </a:p>
        </p:txBody>
      </p:sp>
      <p:pic>
        <p:nvPicPr>
          <p:cNvPr id="6146" name="Picture 2"/>
          <p:cNvPicPr>
            <a:picLocks noGrp="1" noChangeAspect="1" noChangeArrowheads="1"/>
          </p:cNvPicPr>
          <p:nvPr>
            <p:ph idx="1"/>
          </p:nvPr>
        </p:nvPicPr>
        <p:blipFill>
          <a:blip r:embed="rId2"/>
          <a:srcRect/>
          <a:stretch>
            <a:fillRect/>
          </a:stretch>
        </p:blipFill>
        <p:spPr bwMode="auto">
          <a:xfrm>
            <a:off x="1500166" y="1928802"/>
            <a:ext cx="6143668" cy="3643338"/>
          </a:xfrm>
          <a:prstGeom prst="rect">
            <a:avLst/>
          </a:prstGeom>
          <a:noFill/>
          <a:ln w="9525">
            <a:noFill/>
            <a:miter lim="800000"/>
            <a:headEnd/>
            <a:tailEnd/>
          </a:ln>
          <a:effectLst/>
        </p:spPr>
      </p:pic>
    </p:spTree>
    <p:extLst>
      <p:ext uri="{BB962C8B-B14F-4D97-AF65-F5344CB8AC3E}">
        <p14:creationId xmlns:p14="http://schemas.microsoft.com/office/powerpoint/2010/main" val="2209751840"/>
      </p:ext>
    </p:extLst>
  </p:cSld>
  <p:clrMapOvr>
    <a:masterClrMapping/>
  </p:clrMapOvr>
  <mc:AlternateContent xmlns:mc="http://schemas.openxmlformats.org/markup-compatibility/2006" xmlns:p14="http://schemas.microsoft.com/office/powerpoint/2010/main">
    <mc:Choice Requires="p14">
      <p:transition spd="slow" p14:dur="2000">
        <p:pull/>
      </p:transition>
    </mc:Choice>
    <mc:Fallback xmlns="">
      <p:transition spd="slow">
        <p:pull/>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18058"/>
          </a:xfrm>
        </p:spPr>
        <p:txBody>
          <a:bodyPr>
            <a:noAutofit/>
          </a:bodyPr>
          <a:lstStyle/>
          <a:p>
            <a:r>
              <a:rPr lang="pl-PL" sz="2500" b="1" dirty="0">
                <a:solidFill>
                  <a:srgbClr val="00B050"/>
                </a:solidFill>
                <a:latin typeface="Arial" panose="020B0604020202020204" pitchFamily="34" charset="0"/>
                <a:cs typeface="Arial" panose="020B0604020202020204" pitchFamily="34" charset="0"/>
              </a:rPr>
              <a:t>Asystentura i placówki wsparcia dziennego -  narzędzia polityki rodzinnej</a:t>
            </a:r>
            <a:endParaRPr lang="pl-PL" sz="2500" dirty="0">
              <a:solidFill>
                <a:srgbClr val="00B050"/>
              </a:solidFill>
              <a:latin typeface="Arial" panose="020B0604020202020204" pitchFamily="34" charset="0"/>
              <a:cs typeface="Arial" panose="020B0604020202020204" pitchFamily="34" charset="0"/>
            </a:endParaRPr>
          </a:p>
        </p:txBody>
      </p:sp>
      <p:sp>
        <p:nvSpPr>
          <p:cNvPr id="3" name="Symbol zastępczy zawartości 2"/>
          <p:cNvSpPr>
            <a:spLocks noGrp="1"/>
          </p:cNvSpPr>
          <p:nvPr>
            <p:ph idx="1"/>
          </p:nvPr>
        </p:nvSpPr>
        <p:spPr>
          <a:xfrm>
            <a:off x="395536" y="980728"/>
            <a:ext cx="8229600" cy="5472608"/>
          </a:xfrm>
        </p:spPr>
        <p:txBody>
          <a:bodyPr>
            <a:normAutofit fontScale="55000" lnSpcReduction="20000"/>
          </a:bodyPr>
          <a:lstStyle/>
          <a:p>
            <a:pPr marL="0" indent="0" algn="ctr">
              <a:buNone/>
            </a:pPr>
            <a:endParaRPr lang="pl-PL" sz="2600" b="1" dirty="0" smtClean="0">
              <a:solidFill>
                <a:srgbClr val="00B050"/>
              </a:solidFill>
              <a:latin typeface="Arial" panose="020B0604020202020204" pitchFamily="34" charset="0"/>
              <a:cs typeface="Arial" panose="020B0604020202020204" pitchFamily="34" charset="0"/>
            </a:endParaRPr>
          </a:p>
          <a:p>
            <a:pPr algn="ctr">
              <a:buNone/>
            </a:pPr>
            <a:r>
              <a:rPr lang="pl-PL" dirty="0" smtClean="0"/>
              <a:t>	</a:t>
            </a:r>
            <a:r>
              <a:rPr lang="pl-PL" sz="3600" b="1" dirty="0" smtClean="0">
                <a:solidFill>
                  <a:srgbClr val="00B050"/>
                </a:solidFill>
                <a:latin typeface="Arial" pitchFamily="34" charset="0"/>
                <a:cs typeface="Arial" pitchFamily="34" charset="0"/>
              </a:rPr>
              <a:t>Rodzina wspierająca</a:t>
            </a:r>
          </a:p>
          <a:p>
            <a:pPr algn="just">
              <a:buNone/>
            </a:pPr>
            <a:r>
              <a:rPr lang="pl-PL" b="1" dirty="0" smtClean="0">
                <a:latin typeface="Arial" pitchFamily="34" charset="0"/>
                <a:cs typeface="Arial" pitchFamily="34" charset="0"/>
              </a:rPr>
              <a:t>	W celu wspierania rodziny przeżywającej trudności w wypełnianiu funkcji opiekuńczo-wychowawczych rodzina może zostać objęta pomocą rodziny wspierającej.</a:t>
            </a:r>
          </a:p>
          <a:p>
            <a:pPr algn="just">
              <a:buNone/>
            </a:pPr>
            <a:r>
              <a:rPr lang="pl-PL" b="1" dirty="0" smtClean="0">
                <a:latin typeface="Arial" pitchFamily="34" charset="0"/>
                <a:cs typeface="Arial" pitchFamily="34" charset="0"/>
              </a:rPr>
              <a:t>	Rodzina wspierająca, przy współpracy asystenta rodziny, pomaga rodzinie przeżywającej trudności w: opiece i wychowaniu dziecka; prowadzeniu gospodarstwa domowego; kształtowaniu i wypełnianiu podstawowych ról społecznych. Pełnienie funkcji rodziny wspierającej może być powierzone osobom z bezpośredniego otoczenia dziecka, które nie były skazane prawomocnym wyrokiem za umyślne przestępstwo. Rodzinę wspierającą ustanawia wójt właściwy ze względu na miejsce zamieszkania rodziny wspieranej po uzyskaniu pozytywnej opinii kierownika ośrodka pomocy społecznej, wydanej na podstawie przeprowadzonego rodzinnego wywiadu środowiskowego. Z rodziną wspierającą wójt właściwy ze względu na miejsce zamieszkania rodziny wspieranej zawiera umowę, która określa zasady zwrotu kosztów związanych z udzielaniem pomocy. </a:t>
            </a:r>
          </a:p>
          <a:p>
            <a:pPr algn="just">
              <a:buNone/>
            </a:pPr>
            <a:r>
              <a:rPr lang="pl-PL" b="1" dirty="0" smtClean="0">
                <a:latin typeface="Arial" pitchFamily="34" charset="0"/>
                <a:cs typeface="Arial" pitchFamily="34" charset="0"/>
              </a:rPr>
              <a:t>	Z analizy sprawozdań wynika, że ta forma pomocy jeszcze nie została spopularyzowana. W latach 2012 – 2014 w województwie lubelskim ustanowiono 1 rodzinę wspierającą.</a:t>
            </a:r>
          </a:p>
          <a:p>
            <a:endParaRPr lang="pl-PL" dirty="0"/>
          </a:p>
        </p:txBody>
      </p:sp>
    </p:spTree>
    <p:extLst>
      <p:ext uri="{BB962C8B-B14F-4D97-AF65-F5344CB8AC3E}">
        <p14:creationId xmlns:p14="http://schemas.microsoft.com/office/powerpoint/2010/main" val="3538184644"/>
      </p:ext>
    </p:extLst>
  </p:cSld>
  <p:clrMapOvr>
    <a:masterClrMapping/>
  </p:clrMapOvr>
  <mc:AlternateContent xmlns:mc="http://schemas.openxmlformats.org/markup-compatibility/2006" xmlns:p14="http://schemas.microsoft.com/office/powerpoint/2010/main">
    <mc:Choice Requires="p14">
      <p:transition spd="slow" p14:dur="2000">
        <p:pull/>
      </p:transition>
    </mc:Choice>
    <mc:Fallback xmlns="">
      <p:transition spd="slow">
        <p:pull/>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500" b="1" dirty="0">
                <a:solidFill>
                  <a:srgbClr val="00B050"/>
                </a:solidFill>
                <a:latin typeface="Arial" panose="020B0604020202020204" pitchFamily="34" charset="0"/>
                <a:cs typeface="Arial" panose="020B0604020202020204" pitchFamily="34" charset="0"/>
              </a:rPr>
              <a:t>Asystentura i placówki wsparcia dziennego -  narzędzia polityki rodzinnej</a:t>
            </a:r>
          </a:p>
        </p:txBody>
      </p:sp>
      <p:sp>
        <p:nvSpPr>
          <p:cNvPr id="3" name="Symbol zastępczy zawartości 2"/>
          <p:cNvSpPr>
            <a:spLocks noGrp="1"/>
          </p:cNvSpPr>
          <p:nvPr>
            <p:ph idx="1"/>
          </p:nvPr>
        </p:nvSpPr>
        <p:spPr/>
        <p:txBody>
          <a:bodyPr>
            <a:normAutofit/>
          </a:bodyPr>
          <a:lstStyle/>
          <a:p>
            <a:pPr marL="0" indent="0" algn="just">
              <a:buNone/>
            </a:pPr>
            <a:r>
              <a:rPr lang="pl-PL" sz="2400" b="1" dirty="0">
                <a:latin typeface="Arial" panose="020B0604020202020204" pitchFamily="34" charset="0"/>
                <a:cs typeface="Arial" panose="020B0604020202020204" pitchFamily="34" charset="0"/>
              </a:rPr>
              <a:t>Zadania dotyczące wspierania rodziny i opieki nad dzieckiem są najważniejszym </a:t>
            </a:r>
            <a:r>
              <a:rPr lang="pl-PL" sz="2400" b="1" dirty="0" smtClean="0">
                <a:latin typeface="Arial" panose="020B0604020202020204" pitchFamily="34" charset="0"/>
                <a:cs typeface="Arial" panose="020B0604020202020204" pitchFamily="34" charset="0"/>
              </a:rPr>
              <a:t>elementem w </a:t>
            </a:r>
            <a:r>
              <a:rPr lang="pl-PL" sz="2400" b="1" dirty="0">
                <a:latin typeface="Arial" panose="020B0604020202020204" pitchFamily="34" charset="0"/>
                <a:cs typeface="Arial" panose="020B0604020202020204" pitchFamily="34" charset="0"/>
              </a:rPr>
              <a:t>systemie polityki społecznej. Ważność tych zagadnień stała się czynnikiem prac Rządu RP nad potrzebą wydzielenia problematyki pomocy rodzinie i dziecku z ustawy </a:t>
            </a:r>
            <a:r>
              <a:rPr lang="pl-PL" sz="2400" b="1" dirty="0" smtClean="0">
                <a:latin typeface="Arial" panose="020B0604020202020204" pitchFamily="34" charset="0"/>
                <a:cs typeface="Arial" panose="020B0604020202020204" pitchFamily="34" charset="0"/>
              </a:rPr>
              <a:t/>
            </a:r>
            <a:br>
              <a:rPr lang="pl-PL" sz="2400" b="1" dirty="0" smtClean="0">
                <a:latin typeface="Arial" panose="020B0604020202020204" pitchFamily="34" charset="0"/>
                <a:cs typeface="Arial" panose="020B0604020202020204" pitchFamily="34" charset="0"/>
              </a:rPr>
            </a:br>
            <a:r>
              <a:rPr lang="pl-PL" sz="2400" b="1" dirty="0" smtClean="0">
                <a:latin typeface="Arial" panose="020B0604020202020204" pitchFamily="34" charset="0"/>
                <a:cs typeface="Arial" panose="020B0604020202020204" pitchFamily="34" charset="0"/>
              </a:rPr>
              <a:t>o </a:t>
            </a:r>
            <a:r>
              <a:rPr lang="pl-PL" sz="2400" b="1" dirty="0">
                <a:latin typeface="Arial" panose="020B0604020202020204" pitchFamily="34" charset="0"/>
                <a:cs typeface="Arial" panose="020B0604020202020204" pitchFamily="34" charset="0"/>
              </a:rPr>
              <a:t>pomocy społecznej. </a:t>
            </a:r>
            <a:r>
              <a:rPr lang="pl-PL" sz="2400" b="1" dirty="0" smtClean="0">
                <a:latin typeface="Arial" panose="020B0604020202020204" pitchFamily="34" charset="0"/>
                <a:cs typeface="Arial" panose="020B0604020202020204" pitchFamily="34" charset="0"/>
              </a:rPr>
              <a:t>Od </a:t>
            </a:r>
            <a:r>
              <a:rPr lang="pl-PL" sz="2400" b="1" dirty="0">
                <a:latin typeface="Arial" panose="020B0604020202020204" pitchFamily="34" charset="0"/>
                <a:cs typeface="Arial" panose="020B0604020202020204" pitchFamily="34" charset="0"/>
              </a:rPr>
              <a:t>1 stycznia 2012 r. obowiązują nowe przepisy dotyczące problematyki dziecka </a:t>
            </a:r>
            <a:r>
              <a:rPr lang="pl-PL" sz="2400" b="1" dirty="0" smtClean="0">
                <a:latin typeface="Arial" panose="020B0604020202020204" pitchFamily="34" charset="0"/>
                <a:cs typeface="Arial" panose="020B0604020202020204" pitchFamily="34" charset="0"/>
              </a:rPr>
              <a:t/>
            </a:r>
            <a:br>
              <a:rPr lang="pl-PL" sz="2400" b="1" dirty="0" smtClean="0">
                <a:latin typeface="Arial" panose="020B0604020202020204" pitchFamily="34" charset="0"/>
                <a:cs typeface="Arial" panose="020B0604020202020204" pitchFamily="34" charset="0"/>
              </a:rPr>
            </a:br>
            <a:r>
              <a:rPr lang="pl-PL" sz="2400" b="1" dirty="0" smtClean="0">
                <a:latin typeface="Arial" panose="020B0604020202020204" pitchFamily="34" charset="0"/>
                <a:cs typeface="Arial" panose="020B0604020202020204" pitchFamily="34" charset="0"/>
              </a:rPr>
              <a:t>i </a:t>
            </a:r>
            <a:r>
              <a:rPr lang="pl-PL" sz="2400" b="1" dirty="0">
                <a:latin typeface="Arial" panose="020B0604020202020204" pitchFamily="34" charset="0"/>
                <a:cs typeface="Arial" panose="020B0604020202020204" pitchFamily="34" charset="0"/>
              </a:rPr>
              <a:t>rodziny - </a:t>
            </a:r>
            <a:r>
              <a:rPr lang="pl-PL" sz="2400" b="1" dirty="0">
                <a:solidFill>
                  <a:srgbClr val="00B050"/>
                </a:solidFill>
                <a:latin typeface="Arial" panose="020B0604020202020204" pitchFamily="34" charset="0"/>
                <a:cs typeface="Arial" panose="020B0604020202020204" pitchFamily="34" charset="0"/>
              </a:rPr>
              <a:t>ustawa z dnia 9 czerwca 2011 r. </a:t>
            </a:r>
            <a:r>
              <a:rPr lang="pl-PL" sz="2400" b="1" dirty="0" smtClean="0">
                <a:solidFill>
                  <a:srgbClr val="00B050"/>
                </a:solidFill>
                <a:latin typeface="Arial" panose="020B0604020202020204" pitchFamily="34" charset="0"/>
                <a:cs typeface="Arial" panose="020B0604020202020204" pitchFamily="34" charset="0"/>
              </a:rPr>
              <a:t>o </a:t>
            </a:r>
            <a:r>
              <a:rPr lang="pl-PL" sz="2400" b="1" dirty="0">
                <a:solidFill>
                  <a:srgbClr val="00B050"/>
                </a:solidFill>
                <a:latin typeface="Arial" panose="020B0604020202020204" pitchFamily="34" charset="0"/>
                <a:cs typeface="Arial" panose="020B0604020202020204" pitchFamily="34" charset="0"/>
              </a:rPr>
              <a:t>wspieraniu </a:t>
            </a:r>
            <a:r>
              <a:rPr lang="pl-PL" sz="2400" b="1" dirty="0" smtClean="0">
                <a:solidFill>
                  <a:srgbClr val="00B050"/>
                </a:solidFill>
                <a:latin typeface="Arial" panose="020B0604020202020204" pitchFamily="34" charset="0"/>
                <a:cs typeface="Arial" panose="020B0604020202020204" pitchFamily="34" charset="0"/>
              </a:rPr>
              <a:t>rodziny i </a:t>
            </a:r>
            <a:r>
              <a:rPr lang="pl-PL" sz="2400" b="1" dirty="0">
                <a:solidFill>
                  <a:srgbClr val="00B050"/>
                </a:solidFill>
                <a:latin typeface="Arial" panose="020B0604020202020204" pitchFamily="34" charset="0"/>
                <a:cs typeface="Arial" panose="020B0604020202020204" pitchFamily="34" charset="0"/>
              </a:rPr>
              <a:t>systemie pieczy </a:t>
            </a:r>
            <a:r>
              <a:rPr lang="pl-PL" sz="2400" b="1" dirty="0" smtClean="0">
                <a:solidFill>
                  <a:srgbClr val="00B050"/>
                </a:solidFill>
                <a:latin typeface="Arial" panose="020B0604020202020204" pitchFamily="34" charset="0"/>
                <a:cs typeface="Arial" panose="020B0604020202020204" pitchFamily="34" charset="0"/>
              </a:rPr>
              <a:t>zastępczej, wprowadzająca nowy </a:t>
            </a:r>
            <a:r>
              <a:rPr lang="pl-PL" sz="2400" b="1" dirty="0">
                <a:solidFill>
                  <a:srgbClr val="00B050"/>
                </a:solidFill>
                <a:latin typeface="Arial" panose="020B0604020202020204" pitchFamily="34" charset="0"/>
                <a:cs typeface="Arial" panose="020B0604020202020204" pitchFamily="34" charset="0"/>
              </a:rPr>
              <a:t>system wsparcia rodzin z </a:t>
            </a:r>
            <a:r>
              <a:rPr lang="pl-PL" sz="2400" b="1" dirty="0" smtClean="0">
                <a:solidFill>
                  <a:srgbClr val="00B050"/>
                </a:solidFill>
                <a:latin typeface="Arial" panose="020B0604020202020204" pitchFamily="34" charset="0"/>
                <a:cs typeface="Arial" panose="020B0604020202020204" pitchFamily="34" charset="0"/>
              </a:rPr>
              <a:t>dziećmi. </a:t>
            </a:r>
            <a:endParaRPr lang="pl-PL" sz="2400" b="1" dirty="0">
              <a:solidFill>
                <a:srgbClr val="00B050"/>
              </a:solidFill>
              <a:latin typeface="Arial" panose="020B0604020202020204" pitchFamily="34" charset="0"/>
              <a:cs typeface="Arial" panose="020B0604020202020204" pitchFamily="34" charset="0"/>
            </a:endParaRPr>
          </a:p>
          <a:p>
            <a:pPr marL="0" indent="0">
              <a:buNone/>
            </a:pPr>
            <a:endParaRPr lang="pl-PL"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18113937"/>
      </p:ext>
    </p:extLst>
  </p:cSld>
  <p:clrMapOvr>
    <a:masterClrMapping/>
  </p:clrMapOvr>
  <mc:AlternateContent xmlns:mc="http://schemas.openxmlformats.org/markup-compatibility/2006" xmlns:p14="http://schemas.microsoft.com/office/powerpoint/2010/main">
    <mc:Choice Requires="p14">
      <p:transition spd="slow" p14:dur="2000">
        <p:pull/>
      </p:transition>
    </mc:Choice>
    <mc:Fallback xmlns="">
      <p:transition spd="slow">
        <p:pull/>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3300" b="1" dirty="0">
                <a:solidFill>
                  <a:srgbClr val="00B050"/>
                </a:solidFill>
                <a:latin typeface="Arial" panose="020B0604020202020204" pitchFamily="34" charset="0"/>
                <a:cs typeface="Arial" panose="020B0604020202020204" pitchFamily="34" charset="0"/>
              </a:rPr>
              <a:t>System pieczy zastępczej</a:t>
            </a:r>
            <a:r>
              <a:rPr lang="pl-PL" dirty="0"/>
              <a:t/>
            </a:r>
            <a:br>
              <a:rPr lang="pl-PL" dirty="0"/>
            </a:br>
            <a:endParaRPr lang="pl-PL" dirty="0"/>
          </a:p>
        </p:txBody>
      </p:sp>
      <p:sp>
        <p:nvSpPr>
          <p:cNvPr id="3" name="Symbol zastępczy zawartości 2"/>
          <p:cNvSpPr>
            <a:spLocks noGrp="1"/>
          </p:cNvSpPr>
          <p:nvPr>
            <p:ph idx="1"/>
          </p:nvPr>
        </p:nvSpPr>
        <p:spPr>
          <a:xfrm>
            <a:off x="395536" y="1052736"/>
            <a:ext cx="8229600" cy="4968552"/>
          </a:xfrm>
        </p:spPr>
        <p:txBody>
          <a:bodyPr>
            <a:noAutofit/>
          </a:bodyPr>
          <a:lstStyle/>
          <a:p>
            <a:pPr marL="0" indent="0" algn="just">
              <a:buNone/>
            </a:pPr>
            <a:r>
              <a:rPr lang="pl-PL" sz="1800" dirty="0"/>
              <a:t>Zapewnienie dzieciom opieki i wychowania poza rodziną powinno występować </a:t>
            </a:r>
            <a:r>
              <a:rPr lang="pl-PL" sz="1800" dirty="0" smtClean="0"/>
              <a:t>           po </a:t>
            </a:r>
            <a:r>
              <a:rPr lang="pl-PL" sz="1800" dirty="0"/>
              <a:t>wyczerpaniu możliwości udzielenia pomocy w rodzinie naturalnej.</a:t>
            </a:r>
          </a:p>
          <a:p>
            <a:pPr marL="0" indent="0" algn="just">
              <a:buNone/>
            </a:pPr>
            <a:r>
              <a:rPr lang="pl-PL" sz="1800" dirty="0"/>
              <a:t>Jeżeli zagrożone jest dobro dziecka i niezbędna jest ingerencja sądu we władzę rodzicielską, konieczne są działania powiatowych służb w celu  umieszczenia dziecka </a:t>
            </a:r>
            <a:r>
              <a:rPr lang="pl-PL" sz="1800" dirty="0" smtClean="0"/>
              <a:t>   </a:t>
            </a:r>
            <a:r>
              <a:rPr lang="pl-PL" sz="1800" dirty="0"/>
              <a:t>w rodzinie zastępczej lub placówce opiekuńczo-wychowawczej typu rodzinnego. Dzieci poniżej 10-tego roku życia nie powinny być kierowane do </a:t>
            </a:r>
            <a:r>
              <a:rPr lang="pl-PL" sz="1800" dirty="0" smtClean="0"/>
              <a:t>pieczy </a:t>
            </a:r>
            <a:r>
              <a:rPr lang="pl-PL" sz="1800" dirty="0"/>
              <a:t>instytucjonalnej. Przede wszystkim </a:t>
            </a:r>
            <a:r>
              <a:rPr lang="pl-PL" sz="1800" dirty="0" smtClean="0"/>
              <a:t>ze </a:t>
            </a:r>
            <a:r>
              <a:rPr lang="pl-PL" sz="1800" dirty="0"/>
              <a:t>względu na potrzeby emocjonalne, poziom rozwoju dziecka, dla którego najważniejsze są bezpośrednie interakcje  </a:t>
            </a:r>
            <a:r>
              <a:rPr lang="pl-PL" sz="1800" dirty="0" smtClean="0"/>
              <a:t>z </a:t>
            </a:r>
            <a:r>
              <a:rPr lang="pl-PL" sz="1800" dirty="0"/>
              <a:t>rodzicem.</a:t>
            </a:r>
          </a:p>
          <a:p>
            <a:pPr marL="0" indent="0" algn="just">
              <a:buNone/>
            </a:pPr>
            <a:r>
              <a:rPr lang="pl-PL" sz="1800" dirty="0"/>
              <a:t>W sytuacji dysfunkcjonalności rodziny biologicznej dziecko powinno mieć możliwość prawidłowego rozwoju, zaspokajania potrzeb w zastępczych formach opieki rodzinnej. Jest to bardzo ważne ze względu na prawidłowe kształtowanie osobowości dziecka, które oczekuje akceptacji, ciepła, troski, zainteresowania, a przede wszystkim miłości.</a:t>
            </a:r>
          </a:p>
          <a:p>
            <a:pPr marL="0" indent="0" algn="just">
              <a:buNone/>
            </a:pPr>
            <a:r>
              <a:rPr lang="pl-PL" sz="1800" dirty="0"/>
              <a:t>W woj. lubelskim, w 2014 r., poza rodziną biologiczną wychowywało się 3 871 dzieci, </a:t>
            </a:r>
            <a:r>
              <a:rPr lang="pl-PL" sz="1800" dirty="0" smtClean="0"/>
              <a:t> w </a:t>
            </a:r>
            <a:r>
              <a:rPr lang="pl-PL" sz="1800" dirty="0"/>
              <a:t>tym 106 dzieci zostało przysposobionych, 2 649 przebywało w rodzinach zastępczych oraz 1 169 w placówkach opiekuńczo-wychowawczych. </a:t>
            </a:r>
            <a:r>
              <a:rPr lang="pl-PL" sz="1800" b="1" i="1" dirty="0" smtClean="0">
                <a:solidFill>
                  <a:srgbClr val="00B050"/>
                </a:solidFill>
              </a:rPr>
              <a:t>Dane </a:t>
            </a:r>
            <a:r>
              <a:rPr lang="pl-PL" sz="1800" b="1" i="1" dirty="0">
                <a:solidFill>
                  <a:srgbClr val="00B050"/>
                </a:solidFill>
              </a:rPr>
              <a:t>potwierdzają zmniejszenie liczby dzieci w pieczy zastępczej (np. 2007 r. liczba dzieci:                                w rodzinach zastępczych - 3105, w placówkach opiekuńczo-wychowawczych - 1887).</a:t>
            </a:r>
            <a:endParaRPr lang="pl-PL" sz="1800" dirty="0">
              <a:solidFill>
                <a:srgbClr val="00B050"/>
              </a:solidFill>
            </a:endParaRPr>
          </a:p>
          <a:p>
            <a:pPr marL="0" indent="0" algn="just">
              <a:buNone/>
            </a:pPr>
            <a:endParaRPr lang="pl-PL" sz="1800" dirty="0"/>
          </a:p>
        </p:txBody>
      </p:sp>
    </p:spTree>
    <p:extLst>
      <p:ext uri="{BB962C8B-B14F-4D97-AF65-F5344CB8AC3E}">
        <p14:creationId xmlns:p14="http://schemas.microsoft.com/office/powerpoint/2010/main" val="1474081724"/>
      </p:ext>
    </p:extLst>
  </p:cSld>
  <p:clrMapOvr>
    <a:masterClrMapping/>
  </p:clrMapOvr>
  <mc:AlternateContent xmlns:mc="http://schemas.openxmlformats.org/markup-compatibility/2006" xmlns:p14="http://schemas.microsoft.com/office/powerpoint/2010/main">
    <mc:Choice Requires="p14">
      <p:transition spd="slow" p14:dur="2000">
        <p:pull/>
      </p:transition>
    </mc:Choice>
    <mc:Fallback xmlns="">
      <p:transition spd="slow">
        <p:pull/>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346050"/>
          </a:xfrm>
        </p:spPr>
        <p:txBody>
          <a:bodyPr>
            <a:noAutofit/>
          </a:bodyPr>
          <a:lstStyle/>
          <a:p>
            <a:r>
              <a:rPr lang="pl-PL" sz="2500" b="1" dirty="0" smtClean="0">
                <a:solidFill>
                  <a:srgbClr val="00B050"/>
                </a:solidFill>
                <a:latin typeface="Arial" panose="020B0604020202020204" pitchFamily="34" charset="0"/>
                <a:cs typeface="Arial" panose="020B0604020202020204" pitchFamily="34" charset="0"/>
              </a:rPr>
              <a:t>Asystentura i placówki wsparcia dziennego -  narzędzia polityki rodzinnej</a:t>
            </a:r>
            <a:endParaRPr lang="pl-PL" sz="2500" dirty="0"/>
          </a:p>
        </p:txBody>
      </p:sp>
      <p:sp>
        <p:nvSpPr>
          <p:cNvPr id="3" name="Symbol zastępczy zawartości 2"/>
          <p:cNvSpPr>
            <a:spLocks noGrp="1"/>
          </p:cNvSpPr>
          <p:nvPr>
            <p:ph idx="1"/>
          </p:nvPr>
        </p:nvSpPr>
        <p:spPr>
          <a:xfrm>
            <a:off x="457200" y="1071546"/>
            <a:ext cx="8229600" cy="5054617"/>
          </a:xfrm>
        </p:spPr>
        <p:txBody>
          <a:bodyPr>
            <a:normAutofit fontScale="85000" lnSpcReduction="20000"/>
          </a:bodyPr>
          <a:lstStyle/>
          <a:p>
            <a:pPr marL="0" indent="0" algn="just">
              <a:buNone/>
            </a:pPr>
            <a:r>
              <a:rPr lang="pl-PL" dirty="0"/>
              <a:t>Szanowni Państwo</a:t>
            </a:r>
          </a:p>
          <a:p>
            <a:pPr marL="0" indent="0" algn="just">
              <a:buNone/>
            </a:pPr>
            <a:r>
              <a:rPr lang="pl-PL" dirty="0"/>
              <a:t>	 </a:t>
            </a:r>
          </a:p>
          <a:p>
            <a:pPr marL="0" indent="0" algn="just">
              <a:buNone/>
            </a:pPr>
            <a:r>
              <a:rPr lang="pl-PL" dirty="0"/>
              <a:t>W opiece zastępczej nie chodzi o rozbudowę systemu rodzinnej </a:t>
            </a:r>
            <a:r>
              <a:rPr lang="pl-PL" dirty="0" smtClean="0"/>
              <a:t>i instytucjonalnej opieki </a:t>
            </a:r>
            <a:r>
              <a:rPr lang="pl-PL" dirty="0"/>
              <a:t>zastępczej jako wyrazu ochrony dziecka.                    </a:t>
            </a:r>
            <a:endParaRPr lang="pl-PL" dirty="0" smtClean="0"/>
          </a:p>
          <a:p>
            <a:pPr marL="0" indent="0" algn="just">
              <a:buNone/>
            </a:pPr>
            <a:r>
              <a:rPr lang="pl-PL" b="1" u="sng" dirty="0" smtClean="0">
                <a:solidFill>
                  <a:srgbClr val="00B050"/>
                </a:solidFill>
              </a:rPr>
              <a:t>To </a:t>
            </a:r>
            <a:r>
              <a:rPr lang="pl-PL" b="1" u="sng" dirty="0">
                <a:solidFill>
                  <a:srgbClr val="00B050"/>
                </a:solidFill>
              </a:rPr>
              <a:t>przede wszystkim obowiązek podejmowania działań pierwszorzędowych o charakterze prewencyjnym</a:t>
            </a:r>
            <a:r>
              <a:rPr lang="pl-PL" b="1" dirty="0">
                <a:solidFill>
                  <a:srgbClr val="00B050"/>
                </a:solidFill>
              </a:rPr>
              <a:t>. </a:t>
            </a:r>
            <a:r>
              <a:rPr lang="pl-PL" b="1" u="sng" dirty="0">
                <a:solidFill>
                  <a:srgbClr val="00B050"/>
                </a:solidFill>
              </a:rPr>
              <a:t>Stąd wymóg pomagania rodzinie, pracy z rodziną </a:t>
            </a:r>
            <a:r>
              <a:rPr lang="pl-PL" b="1" u="sng" dirty="0" smtClean="0">
                <a:solidFill>
                  <a:srgbClr val="00B050"/>
                </a:solidFill>
              </a:rPr>
              <a:t>w </a:t>
            </a:r>
            <a:r>
              <a:rPr lang="pl-PL" b="1" u="sng" dirty="0">
                <a:solidFill>
                  <a:srgbClr val="00B050"/>
                </a:solidFill>
              </a:rPr>
              <a:t>różnorodnych formach środowiskowych bez odrywania dziecka </a:t>
            </a:r>
            <a:r>
              <a:rPr lang="pl-PL" b="1" u="sng" dirty="0" smtClean="0">
                <a:solidFill>
                  <a:srgbClr val="00B050"/>
                </a:solidFill>
              </a:rPr>
              <a:t>od </a:t>
            </a:r>
            <a:r>
              <a:rPr lang="pl-PL" b="1" u="sng" dirty="0">
                <a:solidFill>
                  <a:srgbClr val="00B050"/>
                </a:solidFill>
              </a:rPr>
              <a:t>rodziny. </a:t>
            </a:r>
            <a:endParaRPr lang="pl-PL" dirty="0">
              <a:solidFill>
                <a:srgbClr val="00B050"/>
              </a:solidFill>
            </a:endParaRPr>
          </a:p>
          <a:p>
            <a:pPr marL="0" indent="0" algn="just">
              <a:buNone/>
            </a:pPr>
            <a:r>
              <a:rPr lang="pl-PL" dirty="0"/>
              <a:t>Główne zadanie i istota polityki prorodzinnej to ochrona dzieci przed wkraczaniem w zastępczy model opieki. Powyższe założenie powinno być podstawą planowanych </a:t>
            </a:r>
            <a:r>
              <a:rPr lang="pl-PL" dirty="0" smtClean="0"/>
              <a:t>działań w </a:t>
            </a:r>
            <a:r>
              <a:rPr lang="pl-PL" dirty="0"/>
              <a:t>poszczególnych gminach i powiatach.</a:t>
            </a:r>
          </a:p>
          <a:p>
            <a:endParaRPr lang="pl-PL" dirty="0"/>
          </a:p>
        </p:txBody>
      </p:sp>
    </p:spTree>
    <p:extLst>
      <p:ext uri="{BB962C8B-B14F-4D97-AF65-F5344CB8AC3E}">
        <p14:creationId xmlns:p14="http://schemas.microsoft.com/office/powerpoint/2010/main" val="1895562454"/>
      </p:ext>
    </p:extLst>
  </p:cSld>
  <p:clrMapOvr>
    <a:masterClrMapping/>
  </p:clrMapOvr>
  <mc:AlternateContent xmlns:mc="http://schemas.openxmlformats.org/markup-compatibility/2006" xmlns:p14="http://schemas.microsoft.com/office/powerpoint/2010/main">
    <mc:Choice Requires="p14">
      <p:transition spd="slow" p14:dur="2000">
        <p:pull/>
      </p:transition>
    </mc:Choice>
    <mc:Fallback xmlns="">
      <p:transition spd="slow">
        <p:pull/>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endParaRPr lang="pl-PL" sz="2000" b="1" dirty="0">
              <a:latin typeface="Arial" pitchFamily="34" charset="0"/>
              <a:cs typeface="Arial" pitchFamily="34" charset="0"/>
            </a:endParaRPr>
          </a:p>
        </p:txBody>
      </p:sp>
      <p:sp>
        <p:nvSpPr>
          <p:cNvPr id="3" name="Symbol zastępczy zawartości 2"/>
          <p:cNvSpPr>
            <a:spLocks noGrp="1"/>
          </p:cNvSpPr>
          <p:nvPr>
            <p:ph idx="1"/>
          </p:nvPr>
        </p:nvSpPr>
        <p:spPr/>
        <p:txBody>
          <a:bodyPr/>
          <a:lstStyle/>
          <a:p>
            <a:pPr marL="0" indent="0" algn="ctr">
              <a:buNone/>
            </a:pPr>
            <a:r>
              <a:rPr lang="pl-PL" b="1" dirty="0">
                <a:latin typeface="Arial" pitchFamily="34" charset="0"/>
                <a:cs typeface="Arial" pitchFamily="34" charset="0"/>
              </a:rPr>
              <a:t>Dziękuję za uwagę</a:t>
            </a:r>
            <a:br>
              <a:rPr lang="pl-PL" b="1" dirty="0">
                <a:latin typeface="Arial" pitchFamily="34" charset="0"/>
                <a:cs typeface="Arial" pitchFamily="34" charset="0"/>
              </a:rPr>
            </a:br>
            <a:r>
              <a:rPr lang="pl-PL" b="1" dirty="0">
                <a:latin typeface="Arial" pitchFamily="34" charset="0"/>
                <a:cs typeface="Arial" pitchFamily="34" charset="0"/>
              </a:rPr>
              <a:t>Małgorzata Frant-</a:t>
            </a:r>
            <a:r>
              <a:rPr lang="pl-PL" b="1" dirty="0" err="1">
                <a:latin typeface="Arial" pitchFamily="34" charset="0"/>
                <a:cs typeface="Arial" pitchFamily="34" charset="0"/>
              </a:rPr>
              <a:t>Błażucka</a:t>
            </a:r>
            <a:r>
              <a:rPr lang="pl-PL" b="1" dirty="0">
                <a:latin typeface="Arial" pitchFamily="34" charset="0"/>
                <a:cs typeface="Arial" pitchFamily="34" charset="0"/>
              </a:rPr>
              <a:t/>
            </a:r>
            <a:br>
              <a:rPr lang="pl-PL" b="1" dirty="0">
                <a:latin typeface="Arial" pitchFamily="34" charset="0"/>
                <a:cs typeface="Arial" pitchFamily="34" charset="0"/>
              </a:rPr>
            </a:br>
            <a:r>
              <a:rPr lang="pl-PL" b="1" dirty="0">
                <a:latin typeface="Arial" pitchFamily="34" charset="0"/>
                <a:cs typeface="Arial" pitchFamily="34" charset="0"/>
              </a:rPr>
              <a:t>Wydział Polityki Społecznej </a:t>
            </a:r>
            <a:br>
              <a:rPr lang="pl-PL" b="1" dirty="0">
                <a:latin typeface="Arial" pitchFamily="34" charset="0"/>
                <a:cs typeface="Arial" pitchFamily="34" charset="0"/>
              </a:rPr>
            </a:br>
            <a:r>
              <a:rPr lang="pl-PL" b="1" dirty="0">
                <a:latin typeface="Arial" pitchFamily="34" charset="0"/>
                <a:cs typeface="Arial" pitchFamily="34" charset="0"/>
              </a:rPr>
              <a:t>Lubelskiego Urzędu Wojewódzkiego w Lublinie</a:t>
            </a:r>
            <a:endParaRPr lang="pl-PL" dirty="0"/>
          </a:p>
        </p:txBody>
      </p:sp>
    </p:spTree>
    <p:extLst>
      <p:ext uri="{BB962C8B-B14F-4D97-AF65-F5344CB8AC3E}">
        <p14:creationId xmlns:p14="http://schemas.microsoft.com/office/powerpoint/2010/main" val="59656030"/>
      </p:ext>
    </p:extLst>
  </p:cSld>
  <p:clrMapOvr>
    <a:masterClrMapping/>
  </p:clrMapOvr>
  <mc:AlternateContent xmlns:mc="http://schemas.openxmlformats.org/markup-compatibility/2006" xmlns:p14="http://schemas.microsoft.com/office/powerpoint/2010/main">
    <mc:Choice Requires="p14">
      <p:transition spd="slow" p14:dur="2000">
        <p:pull/>
      </p:transition>
    </mc:Choice>
    <mc:Fallback xmlns="">
      <p:transition spd="slow">
        <p:pull/>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2500" b="1" dirty="0" smtClean="0">
                <a:solidFill>
                  <a:srgbClr val="00B050"/>
                </a:solidFill>
                <a:latin typeface="Arial" panose="020B0604020202020204" pitchFamily="34" charset="0"/>
                <a:cs typeface="Arial" panose="020B0604020202020204" pitchFamily="34" charset="0"/>
              </a:rPr>
              <a:t>Asystentura i placówki </a:t>
            </a:r>
            <a:r>
              <a:rPr lang="pl-PL" sz="2500" b="1" dirty="0">
                <a:solidFill>
                  <a:srgbClr val="00B050"/>
                </a:solidFill>
                <a:latin typeface="Arial" panose="020B0604020202020204" pitchFamily="34" charset="0"/>
                <a:cs typeface="Arial" panose="020B0604020202020204" pitchFamily="34" charset="0"/>
              </a:rPr>
              <a:t>wsparcia dziennego -  narzędzia polityki rodzinnej</a:t>
            </a:r>
            <a:endParaRPr lang="pl-PL" sz="2500" dirty="0">
              <a:solidFill>
                <a:srgbClr val="00B050"/>
              </a:solidFill>
              <a:latin typeface="Arial" panose="020B0604020202020204" pitchFamily="34" charset="0"/>
              <a:cs typeface="Arial" panose="020B0604020202020204" pitchFamily="34" charset="0"/>
            </a:endParaRPr>
          </a:p>
        </p:txBody>
      </p:sp>
      <p:sp>
        <p:nvSpPr>
          <p:cNvPr id="3" name="Symbol zastępczy zawartości 2"/>
          <p:cNvSpPr>
            <a:spLocks noGrp="1"/>
          </p:cNvSpPr>
          <p:nvPr>
            <p:ph idx="1"/>
          </p:nvPr>
        </p:nvSpPr>
        <p:spPr/>
        <p:txBody>
          <a:bodyPr>
            <a:noAutofit/>
          </a:bodyPr>
          <a:lstStyle/>
          <a:p>
            <a:pPr marL="0" indent="0" algn="just">
              <a:buNone/>
            </a:pPr>
            <a:r>
              <a:rPr lang="pl-PL" sz="1800" b="1" dirty="0">
                <a:latin typeface="Arial" panose="020B0604020202020204" pitchFamily="34" charset="0"/>
                <a:cs typeface="Arial" panose="020B0604020202020204" pitchFamily="34" charset="0"/>
              </a:rPr>
              <a:t>Ustawodawca w preambule ustawy zawarł treść:</a:t>
            </a:r>
          </a:p>
          <a:p>
            <a:pPr marL="0" indent="0" algn="just">
              <a:buNone/>
            </a:pPr>
            <a:r>
              <a:rPr lang="pl-PL" sz="1800" b="1" dirty="0">
                <a:latin typeface="Arial" panose="020B0604020202020204" pitchFamily="34" charset="0"/>
                <a:cs typeface="Arial" panose="020B0604020202020204" pitchFamily="34" charset="0"/>
              </a:rPr>
              <a:t>- dla dobra dzieci, które potrzebują szczególnej ochrony i pomocy ze strony dorosłych, środowiska rodzinnego, atmosfery szczęścia, miłości </a:t>
            </a:r>
            <a:r>
              <a:rPr lang="pl-PL" sz="1800" b="1" dirty="0" smtClean="0">
                <a:latin typeface="Arial" panose="020B0604020202020204" pitchFamily="34" charset="0"/>
                <a:cs typeface="Arial" panose="020B0604020202020204" pitchFamily="34" charset="0"/>
              </a:rPr>
              <a:t> </a:t>
            </a:r>
            <a:br>
              <a:rPr lang="pl-PL" sz="1800" b="1" dirty="0" smtClean="0">
                <a:latin typeface="Arial" panose="020B0604020202020204" pitchFamily="34" charset="0"/>
                <a:cs typeface="Arial" panose="020B0604020202020204" pitchFamily="34" charset="0"/>
              </a:rPr>
            </a:br>
            <a:r>
              <a:rPr lang="pl-PL" sz="1800" b="1" dirty="0" smtClean="0">
                <a:latin typeface="Arial" panose="020B0604020202020204" pitchFamily="34" charset="0"/>
                <a:cs typeface="Arial" panose="020B0604020202020204" pitchFamily="34" charset="0"/>
              </a:rPr>
              <a:t>i </a:t>
            </a:r>
            <a:r>
              <a:rPr lang="pl-PL" sz="1800" b="1" dirty="0">
                <a:latin typeface="Arial" panose="020B0604020202020204" pitchFamily="34" charset="0"/>
                <a:cs typeface="Arial" panose="020B0604020202020204" pitchFamily="34" charset="0"/>
              </a:rPr>
              <a:t>zrozumienia, w trosce o ich harmonijny rozwój i przyszłą samodzielność życiową, dla zapewnienia ochrony przysługujących im praw i wolności,</a:t>
            </a:r>
          </a:p>
          <a:p>
            <a:pPr marL="0" indent="0" algn="just">
              <a:buNone/>
            </a:pPr>
            <a:r>
              <a:rPr lang="pl-PL" sz="1800" b="1" dirty="0">
                <a:latin typeface="Arial" panose="020B0604020202020204" pitchFamily="34" charset="0"/>
                <a:cs typeface="Arial" panose="020B0604020202020204" pitchFamily="34" charset="0"/>
              </a:rPr>
              <a:t>- dla dobra rodziny, która jest podstawową komórką społeczeństwa oraz naturalnym środowiskiem rozwoju, i dobra wszystkich jej członków, </a:t>
            </a:r>
            <a:r>
              <a:rPr lang="pl-PL" sz="1800" b="1" dirty="0" smtClean="0">
                <a:latin typeface="Arial" panose="020B0604020202020204" pitchFamily="34" charset="0"/>
                <a:cs typeface="Arial" panose="020B0604020202020204" pitchFamily="34" charset="0"/>
              </a:rPr>
              <a:t/>
            </a:r>
            <a:br>
              <a:rPr lang="pl-PL" sz="1800" b="1" dirty="0" smtClean="0">
                <a:latin typeface="Arial" panose="020B0604020202020204" pitchFamily="34" charset="0"/>
                <a:cs typeface="Arial" panose="020B0604020202020204" pitchFamily="34" charset="0"/>
              </a:rPr>
            </a:br>
            <a:r>
              <a:rPr lang="pl-PL" sz="1800" b="1" dirty="0" smtClean="0">
                <a:latin typeface="Arial" panose="020B0604020202020204" pitchFamily="34" charset="0"/>
                <a:cs typeface="Arial" panose="020B0604020202020204" pitchFamily="34" charset="0"/>
              </a:rPr>
              <a:t>a </a:t>
            </a:r>
            <a:r>
              <a:rPr lang="pl-PL" sz="1800" b="1" dirty="0">
                <a:latin typeface="Arial" panose="020B0604020202020204" pitchFamily="34" charset="0"/>
                <a:cs typeface="Arial" panose="020B0604020202020204" pitchFamily="34" charset="0"/>
              </a:rPr>
              <a:t>w szczególności dzieci,</a:t>
            </a:r>
          </a:p>
          <a:p>
            <a:pPr marL="0" indent="0" algn="just">
              <a:buNone/>
            </a:pPr>
            <a:r>
              <a:rPr lang="pl-PL" sz="1800" b="1" dirty="0">
                <a:latin typeface="Arial" panose="020B0604020202020204" pitchFamily="34" charset="0"/>
                <a:cs typeface="Arial" panose="020B0604020202020204" pitchFamily="34" charset="0"/>
              </a:rPr>
              <a:t>- w przekonaniu, że skuteczna pomoc dla rodziny przeżywającej trudności w opiekowaniu się i wychowywaniu dzieci oraz skuteczna ochrona dzieci i pomoc dla nich może być osiągnięta przez współpracę wszystkich osób, </a:t>
            </a:r>
            <a:r>
              <a:rPr lang="pl-PL" sz="1800" b="1" dirty="0" smtClean="0">
                <a:latin typeface="Arial" panose="020B0604020202020204" pitchFamily="34" charset="0"/>
                <a:cs typeface="Arial" panose="020B0604020202020204" pitchFamily="34" charset="0"/>
              </a:rPr>
              <a:t>instytucji i </a:t>
            </a:r>
            <a:r>
              <a:rPr lang="pl-PL" sz="1800" b="1" dirty="0">
                <a:latin typeface="Arial" panose="020B0604020202020204" pitchFamily="34" charset="0"/>
                <a:cs typeface="Arial" panose="020B0604020202020204" pitchFamily="34" charset="0"/>
              </a:rPr>
              <a:t>organizacji pracujących </a:t>
            </a:r>
            <a:r>
              <a:rPr lang="pl-PL" sz="1800" b="1" dirty="0" smtClean="0">
                <a:latin typeface="Arial" panose="020B0604020202020204" pitchFamily="34" charset="0"/>
                <a:cs typeface="Arial" panose="020B0604020202020204" pitchFamily="34" charset="0"/>
              </a:rPr>
              <a:t> z </a:t>
            </a:r>
            <a:r>
              <a:rPr lang="pl-PL" sz="1800" b="1" dirty="0">
                <a:latin typeface="Arial" panose="020B0604020202020204" pitchFamily="34" charset="0"/>
                <a:cs typeface="Arial" panose="020B0604020202020204" pitchFamily="34" charset="0"/>
              </a:rPr>
              <a:t>dziećmi </a:t>
            </a:r>
            <a:r>
              <a:rPr lang="pl-PL" sz="1800" b="1" dirty="0" smtClean="0">
                <a:latin typeface="Arial" panose="020B0604020202020204" pitchFamily="34" charset="0"/>
                <a:cs typeface="Arial" panose="020B0604020202020204" pitchFamily="34" charset="0"/>
              </a:rPr>
              <a:t>i </a:t>
            </a:r>
            <a:r>
              <a:rPr lang="pl-PL" sz="1800" b="1" dirty="0">
                <a:latin typeface="Arial" panose="020B0604020202020204" pitchFamily="34" charset="0"/>
                <a:cs typeface="Arial" panose="020B0604020202020204" pitchFamily="34" charset="0"/>
              </a:rPr>
              <a:t>rodzicami – uchwalił powyższą ustawę.</a:t>
            </a:r>
          </a:p>
        </p:txBody>
      </p:sp>
    </p:spTree>
    <p:extLst>
      <p:ext uri="{BB962C8B-B14F-4D97-AF65-F5344CB8AC3E}">
        <p14:creationId xmlns:p14="http://schemas.microsoft.com/office/powerpoint/2010/main" val="259626546"/>
      </p:ext>
    </p:extLst>
  </p:cSld>
  <p:clrMapOvr>
    <a:masterClrMapping/>
  </p:clrMapOvr>
  <mc:AlternateContent xmlns:mc="http://schemas.openxmlformats.org/markup-compatibility/2006" xmlns:p14="http://schemas.microsoft.com/office/powerpoint/2010/main">
    <mc:Choice Requires="p14">
      <p:transition spd="slow" p14:dur="2000">
        <p:pull/>
      </p:transition>
    </mc:Choice>
    <mc:Fallback xmlns="">
      <p:transition spd="slow">
        <p:pull/>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34082"/>
          </a:xfrm>
        </p:spPr>
        <p:txBody>
          <a:bodyPr>
            <a:noAutofit/>
          </a:bodyPr>
          <a:lstStyle/>
          <a:p>
            <a:r>
              <a:rPr lang="pl-PL" sz="2500" b="1" dirty="0">
                <a:solidFill>
                  <a:srgbClr val="00B050"/>
                </a:solidFill>
                <a:latin typeface="Arial" panose="020B0604020202020204" pitchFamily="34" charset="0"/>
                <a:cs typeface="Arial" panose="020B0604020202020204" pitchFamily="34" charset="0"/>
              </a:rPr>
              <a:t>Asystentura </a:t>
            </a:r>
            <a:r>
              <a:rPr lang="pl-PL" sz="2500" b="1" dirty="0" smtClean="0">
                <a:solidFill>
                  <a:srgbClr val="00B050"/>
                </a:solidFill>
                <a:latin typeface="Arial" panose="020B0604020202020204" pitchFamily="34" charset="0"/>
                <a:cs typeface="Arial" panose="020B0604020202020204" pitchFamily="34" charset="0"/>
              </a:rPr>
              <a:t>i placówki </a:t>
            </a:r>
            <a:r>
              <a:rPr lang="pl-PL" sz="2500" b="1" dirty="0">
                <a:solidFill>
                  <a:srgbClr val="00B050"/>
                </a:solidFill>
                <a:latin typeface="Arial" panose="020B0604020202020204" pitchFamily="34" charset="0"/>
                <a:cs typeface="Arial" panose="020B0604020202020204" pitchFamily="34" charset="0"/>
              </a:rPr>
              <a:t>wsparcia dziennego -  narzędzia polityki rodzinnej</a:t>
            </a:r>
            <a:endParaRPr lang="pl-PL" sz="2500" dirty="0">
              <a:solidFill>
                <a:srgbClr val="00B050"/>
              </a:solidFill>
              <a:latin typeface="Arial" panose="020B0604020202020204" pitchFamily="34" charset="0"/>
              <a:cs typeface="Arial" panose="020B0604020202020204" pitchFamily="34" charset="0"/>
            </a:endParaRPr>
          </a:p>
        </p:txBody>
      </p:sp>
      <p:sp>
        <p:nvSpPr>
          <p:cNvPr id="3" name="Symbol zastępczy zawartości 2"/>
          <p:cNvSpPr>
            <a:spLocks noGrp="1"/>
          </p:cNvSpPr>
          <p:nvPr>
            <p:ph idx="1"/>
          </p:nvPr>
        </p:nvSpPr>
        <p:spPr>
          <a:xfrm>
            <a:off x="467544" y="980728"/>
            <a:ext cx="8229600" cy="5217443"/>
          </a:xfrm>
        </p:spPr>
        <p:txBody>
          <a:bodyPr>
            <a:normAutofit fontScale="55000" lnSpcReduction="20000"/>
          </a:bodyPr>
          <a:lstStyle/>
          <a:p>
            <a:pPr marL="0" indent="0" algn="just">
              <a:buNone/>
            </a:pPr>
            <a:r>
              <a:rPr lang="pl-PL" b="1" dirty="0" smtClean="0">
                <a:latin typeface="Arial" panose="020B0604020202020204" pitchFamily="34" charset="0"/>
                <a:cs typeface="Arial" panose="020B0604020202020204" pitchFamily="34" charset="0"/>
              </a:rPr>
              <a:t>Priorytetem </a:t>
            </a:r>
            <a:r>
              <a:rPr lang="pl-PL" b="1" dirty="0">
                <a:latin typeface="Arial" panose="020B0604020202020204" pitchFamily="34" charset="0"/>
                <a:cs typeface="Arial" panose="020B0604020202020204" pitchFamily="34" charset="0"/>
              </a:rPr>
              <a:t>tego aktu prawnego jest profilaktyka i intensywna praca </a:t>
            </a:r>
            <a:r>
              <a:rPr lang="pl-PL" b="1" dirty="0" smtClean="0">
                <a:latin typeface="Arial" panose="020B0604020202020204" pitchFamily="34" charset="0"/>
                <a:cs typeface="Arial" panose="020B0604020202020204" pitchFamily="34" charset="0"/>
              </a:rPr>
              <a:t/>
            </a:r>
            <a:br>
              <a:rPr lang="pl-PL" b="1" dirty="0" smtClean="0">
                <a:latin typeface="Arial" panose="020B0604020202020204" pitchFamily="34" charset="0"/>
                <a:cs typeface="Arial" panose="020B0604020202020204" pitchFamily="34" charset="0"/>
              </a:rPr>
            </a:br>
            <a:r>
              <a:rPr lang="pl-PL" b="1" dirty="0" smtClean="0">
                <a:latin typeface="Arial" panose="020B0604020202020204" pitchFamily="34" charset="0"/>
                <a:cs typeface="Arial" panose="020B0604020202020204" pitchFamily="34" charset="0"/>
              </a:rPr>
              <a:t>z </a:t>
            </a:r>
            <a:r>
              <a:rPr lang="pl-PL" b="1" dirty="0">
                <a:latin typeface="Arial" panose="020B0604020202020204" pitchFamily="34" charset="0"/>
                <a:cs typeface="Arial" panose="020B0604020202020204" pitchFamily="34" charset="0"/>
              </a:rPr>
              <a:t>rodziną celem zapobiegania wykluczeniu społecznemu dzieci </a:t>
            </a:r>
            <a:r>
              <a:rPr lang="pl-PL" b="1" dirty="0" smtClean="0">
                <a:latin typeface="Arial" panose="020B0604020202020204" pitchFamily="34" charset="0"/>
                <a:cs typeface="Arial" panose="020B0604020202020204" pitchFamily="34" charset="0"/>
              </a:rPr>
              <a:t/>
            </a:r>
            <a:br>
              <a:rPr lang="pl-PL" b="1" dirty="0" smtClean="0">
                <a:latin typeface="Arial" panose="020B0604020202020204" pitchFamily="34" charset="0"/>
                <a:cs typeface="Arial" panose="020B0604020202020204" pitchFamily="34" charset="0"/>
              </a:rPr>
            </a:br>
            <a:r>
              <a:rPr lang="pl-PL" b="1" dirty="0" smtClean="0">
                <a:latin typeface="Arial" panose="020B0604020202020204" pitchFamily="34" charset="0"/>
                <a:cs typeface="Arial" panose="020B0604020202020204" pitchFamily="34" charset="0"/>
              </a:rPr>
              <a:t>i </a:t>
            </a:r>
            <a:r>
              <a:rPr lang="pl-PL" b="1" dirty="0">
                <a:latin typeface="Arial" panose="020B0604020202020204" pitchFamily="34" charset="0"/>
                <a:cs typeface="Arial" panose="020B0604020202020204" pitchFamily="34" charset="0"/>
              </a:rPr>
              <a:t>młodzieży.</a:t>
            </a:r>
          </a:p>
          <a:p>
            <a:pPr marL="0" indent="0" algn="just">
              <a:buNone/>
            </a:pPr>
            <a:r>
              <a:rPr lang="pl-PL" b="1" dirty="0">
                <a:latin typeface="Arial" panose="020B0604020202020204" pitchFamily="34" charset="0"/>
                <a:cs typeface="Arial" panose="020B0604020202020204" pitchFamily="34" charset="0"/>
              </a:rPr>
              <a:t>Podstawową jednostką samorządu terytorialnego, na której spoczywa obowiązek wspierania rodziny przeżywającej trudności w wypełnianiu funkcji opiekuńczo-wychowawczych jest </a:t>
            </a:r>
            <a:r>
              <a:rPr lang="pl-PL" b="1" dirty="0">
                <a:solidFill>
                  <a:srgbClr val="00B050"/>
                </a:solidFill>
                <a:latin typeface="Arial" panose="020B0604020202020204" pitchFamily="34" charset="0"/>
                <a:cs typeface="Arial" panose="020B0604020202020204" pitchFamily="34" charset="0"/>
              </a:rPr>
              <a:t>gmina</a:t>
            </a:r>
            <a:r>
              <a:rPr lang="pl-PL" b="1" dirty="0">
                <a:latin typeface="Arial" panose="020B0604020202020204" pitchFamily="34" charset="0"/>
                <a:cs typeface="Arial" panose="020B0604020202020204" pitchFamily="34" charset="0"/>
              </a:rPr>
              <a:t>. </a:t>
            </a:r>
            <a:endParaRPr lang="pl-PL" b="1" dirty="0" smtClean="0">
              <a:latin typeface="Arial" panose="020B0604020202020204" pitchFamily="34" charset="0"/>
              <a:cs typeface="Arial" panose="020B0604020202020204" pitchFamily="34" charset="0"/>
            </a:endParaRPr>
          </a:p>
          <a:p>
            <a:pPr marL="0" indent="0" algn="just">
              <a:buNone/>
            </a:pPr>
            <a:r>
              <a:rPr lang="pl-PL" b="1" dirty="0" smtClean="0">
                <a:latin typeface="Arial" panose="020B0604020202020204" pitchFamily="34" charset="0"/>
                <a:cs typeface="Arial" panose="020B0604020202020204" pitchFamily="34" charset="0"/>
              </a:rPr>
              <a:t>Narzędziami </a:t>
            </a:r>
            <a:r>
              <a:rPr lang="pl-PL" b="1" dirty="0">
                <a:latin typeface="Arial" panose="020B0604020202020204" pitchFamily="34" charset="0"/>
                <a:cs typeface="Arial" panose="020B0604020202020204" pitchFamily="34" charset="0"/>
              </a:rPr>
              <a:t>wsparcia rodziny  na szczeblu gminy są:</a:t>
            </a:r>
          </a:p>
          <a:p>
            <a:r>
              <a:rPr lang="pl-PL" b="1" dirty="0">
                <a:latin typeface="Arial" panose="020B0604020202020204" pitchFamily="34" charset="0"/>
                <a:cs typeface="Arial" panose="020B0604020202020204" pitchFamily="34" charset="0"/>
              </a:rPr>
              <a:t>u</a:t>
            </a:r>
            <a:r>
              <a:rPr lang="pl-PL" b="1" dirty="0" smtClean="0">
                <a:latin typeface="Arial" panose="020B0604020202020204" pitchFamily="34" charset="0"/>
                <a:cs typeface="Arial" panose="020B0604020202020204" pitchFamily="34" charset="0"/>
              </a:rPr>
              <a:t>sługi asystenta </a:t>
            </a:r>
            <a:r>
              <a:rPr lang="pl-PL" b="1" dirty="0">
                <a:latin typeface="Arial" panose="020B0604020202020204" pitchFamily="34" charset="0"/>
                <a:cs typeface="Arial" panose="020B0604020202020204" pitchFamily="34" charset="0"/>
              </a:rPr>
              <a:t>rodziny,</a:t>
            </a:r>
          </a:p>
          <a:p>
            <a:r>
              <a:rPr lang="pl-PL" b="1" dirty="0">
                <a:latin typeface="Arial" panose="020B0604020202020204" pitchFamily="34" charset="0"/>
                <a:cs typeface="Arial" panose="020B0604020202020204" pitchFamily="34" charset="0"/>
              </a:rPr>
              <a:t>zespół interdyscyplinarny,</a:t>
            </a:r>
          </a:p>
          <a:p>
            <a:r>
              <a:rPr lang="pl-PL" b="1" dirty="0">
                <a:latin typeface="Arial" panose="020B0604020202020204" pitchFamily="34" charset="0"/>
                <a:cs typeface="Arial" panose="020B0604020202020204" pitchFamily="34" charset="0"/>
              </a:rPr>
              <a:t>placówka wsparcia dziennego,</a:t>
            </a:r>
          </a:p>
          <a:p>
            <a:r>
              <a:rPr lang="pl-PL" b="1" dirty="0">
                <a:latin typeface="Arial" panose="020B0604020202020204" pitchFamily="34" charset="0"/>
                <a:cs typeface="Arial" panose="020B0604020202020204" pitchFamily="34" charset="0"/>
              </a:rPr>
              <a:t>rodzina </a:t>
            </a:r>
            <a:r>
              <a:rPr lang="pl-PL" b="1" dirty="0" smtClean="0">
                <a:latin typeface="Arial" panose="020B0604020202020204" pitchFamily="34" charset="0"/>
                <a:cs typeface="Arial" panose="020B0604020202020204" pitchFamily="34" charset="0"/>
              </a:rPr>
              <a:t>wspierająca,</a:t>
            </a:r>
          </a:p>
          <a:p>
            <a:r>
              <a:rPr lang="pl-PL" b="1" dirty="0" smtClean="0">
                <a:latin typeface="Arial" panose="020B0604020202020204" pitchFamily="34" charset="0"/>
                <a:cs typeface="Arial" panose="020B0604020202020204" pitchFamily="34" charset="0"/>
              </a:rPr>
              <a:t>terapia </a:t>
            </a:r>
            <a:r>
              <a:rPr lang="pl-PL" b="1" dirty="0">
                <a:latin typeface="Arial" panose="020B0604020202020204" pitchFamily="34" charset="0"/>
                <a:cs typeface="Arial" panose="020B0604020202020204" pitchFamily="34" charset="0"/>
              </a:rPr>
              <a:t>i </a:t>
            </a:r>
            <a:r>
              <a:rPr lang="pl-PL" b="1" dirty="0" smtClean="0">
                <a:latin typeface="Arial" panose="020B0604020202020204" pitchFamily="34" charset="0"/>
                <a:cs typeface="Arial" panose="020B0604020202020204" pitchFamily="34" charset="0"/>
              </a:rPr>
              <a:t>mediacja,</a:t>
            </a:r>
          </a:p>
          <a:p>
            <a:r>
              <a:rPr lang="pl-PL" b="1" dirty="0" smtClean="0">
                <a:latin typeface="Arial" panose="020B0604020202020204" pitchFamily="34" charset="0"/>
                <a:cs typeface="Arial" panose="020B0604020202020204" pitchFamily="34" charset="0"/>
              </a:rPr>
              <a:t>konsultacje </a:t>
            </a:r>
            <a:r>
              <a:rPr lang="pl-PL" b="1" dirty="0">
                <a:latin typeface="Arial" panose="020B0604020202020204" pitchFamily="34" charset="0"/>
                <a:cs typeface="Arial" panose="020B0604020202020204" pitchFamily="34" charset="0"/>
              </a:rPr>
              <a:t>i poradnictwo </a:t>
            </a:r>
            <a:r>
              <a:rPr lang="pl-PL" b="1" dirty="0" smtClean="0">
                <a:latin typeface="Arial" panose="020B0604020202020204" pitchFamily="34" charset="0"/>
                <a:cs typeface="Arial" panose="020B0604020202020204" pitchFamily="34" charset="0"/>
              </a:rPr>
              <a:t>specjalistyczne,</a:t>
            </a:r>
          </a:p>
          <a:p>
            <a:r>
              <a:rPr lang="pl-PL" b="1" dirty="0" smtClean="0">
                <a:latin typeface="Arial" panose="020B0604020202020204" pitchFamily="34" charset="0"/>
                <a:cs typeface="Arial" panose="020B0604020202020204" pitchFamily="34" charset="0"/>
              </a:rPr>
              <a:t>pomoc prawna,</a:t>
            </a:r>
          </a:p>
          <a:p>
            <a:r>
              <a:rPr lang="pl-PL" b="1" dirty="0" smtClean="0">
                <a:latin typeface="Arial" panose="020B0604020202020204" pitchFamily="34" charset="0"/>
                <a:cs typeface="Arial" panose="020B0604020202020204" pitchFamily="34" charset="0"/>
              </a:rPr>
              <a:t>grupy </a:t>
            </a:r>
            <a:r>
              <a:rPr lang="pl-PL" b="1" dirty="0">
                <a:latin typeface="Arial" panose="020B0604020202020204" pitchFamily="34" charset="0"/>
                <a:cs typeface="Arial" panose="020B0604020202020204" pitchFamily="34" charset="0"/>
              </a:rPr>
              <a:t>wsparcia lub grupy samopomocowe.</a:t>
            </a:r>
          </a:p>
          <a:p>
            <a:pPr marL="0" indent="0" algn="just">
              <a:buNone/>
            </a:pPr>
            <a:r>
              <a:rPr lang="pl-PL" b="1" dirty="0" smtClean="0">
                <a:latin typeface="Arial" panose="020B0604020202020204" pitchFamily="34" charset="0"/>
                <a:cs typeface="Arial" panose="020B0604020202020204" pitchFamily="34" charset="0"/>
              </a:rPr>
              <a:t>Przy czym należy pamiętać o narzędziach, o których mowa w ustawie </a:t>
            </a:r>
            <a:br>
              <a:rPr lang="pl-PL" b="1" dirty="0" smtClean="0">
                <a:latin typeface="Arial" panose="020B0604020202020204" pitchFamily="34" charset="0"/>
                <a:cs typeface="Arial" panose="020B0604020202020204" pitchFamily="34" charset="0"/>
              </a:rPr>
            </a:br>
            <a:r>
              <a:rPr lang="pl-PL" b="1" dirty="0" smtClean="0">
                <a:latin typeface="Arial" panose="020B0604020202020204" pitchFamily="34" charset="0"/>
                <a:cs typeface="Arial" panose="020B0604020202020204" pitchFamily="34" charset="0"/>
              </a:rPr>
              <a:t>o pomocy społecznej:</a:t>
            </a:r>
          </a:p>
          <a:p>
            <a:pPr algn="just"/>
            <a:r>
              <a:rPr lang="pl-PL" b="1" dirty="0" smtClean="0">
                <a:latin typeface="Arial" panose="020B0604020202020204" pitchFamily="34" charset="0"/>
                <a:cs typeface="Arial" panose="020B0604020202020204" pitchFamily="34" charset="0"/>
              </a:rPr>
              <a:t>praca socjalna</a:t>
            </a:r>
          </a:p>
          <a:p>
            <a:pPr algn="just"/>
            <a:r>
              <a:rPr lang="pl-PL" b="1" dirty="0" smtClean="0">
                <a:latin typeface="Arial" panose="020B0604020202020204" pitchFamily="34" charset="0"/>
                <a:cs typeface="Arial" panose="020B0604020202020204" pitchFamily="34" charset="0"/>
              </a:rPr>
              <a:t>świadczenia materialne</a:t>
            </a:r>
            <a:endParaRPr lang="pl-PL"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08963667"/>
      </p:ext>
    </p:extLst>
  </p:cSld>
  <p:clrMapOvr>
    <a:masterClrMapping/>
  </p:clrMapOvr>
  <mc:AlternateContent xmlns:mc="http://schemas.openxmlformats.org/markup-compatibility/2006" xmlns:p14="http://schemas.microsoft.com/office/powerpoint/2010/main">
    <mc:Choice Requires="p14">
      <p:transition spd="slow" p14:dur="2000">
        <p:pull/>
      </p:transition>
    </mc:Choice>
    <mc:Fallback xmlns="">
      <p:transition spd="slow">
        <p:pull/>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500" b="1" dirty="0">
                <a:solidFill>
                  <a:srgbClr val="00B050"/>
                </a:solidFill>
                <a:latin typeface="Arial" panose="020B0604020202020204" pitchFamily="34" charset="0"/>
                <a:cs typeface="Arial" panose="020B0604020202020204" pitchFamily="34" charset="0"/>
              </a:rPr>
              <a:t>Asystentura </a:t>
            </a:r>
            <a:r>
              <a:rPr lang="pl-PL" sz="2500" b="1" dirty="0" smtClean="0">
                <a:solidFill>
                  <a:srgbClr val="00B050"/>
                </a:solidFill>
                <a:latin typeface="Arial" panose="020B0604020202020204" pitchFamily="34" charset="0"/>
                <a:cs typeface="Arial" panose="020B0604020202020204" pitchFamily="34" charset="0"/>
              </a:rPr>
              <a:t>i placówki </a:t>
            </a:r>
            <a:r>
              <a:rPr lang="pl-PL" sz="2500" b="1" dirty="0">
                <a:solidFill>
                  <a:srgbClr val="00B050"/>
                </a:solidFill>
                <a:latin typeface="Arial" panose="020B0604020202020204" pitchFamily="34" charset="0"/>
                <a:cs typeface="Arial" panose="020B0604020202020204" pitchFamily="34" charset="0"/>
              </a:rPr>
              <a:t>wsparcia dziennego -  narzędzia polityki rodzinnej</a:t>
            </a:r>
            <a:endParaRPr lang="pl-PL" sz="2500" dirty="0">
              <a:solidFill>
                <a:srgbClr val="00B050"/>
              </a:solidFill>
              <a:latin typeface="Arial" panose="020B0604020202020204" pitchFamily="34" charset="0"/>
              <a:cs typeface="Arial" panose="020B0604020202020204" pitchFamily="34" charset="0"/>
            </a:endParaRPr>
          </a:p>
        </p:txBody>
      </p:sp>
      <p:sp>
        <p:nvSpPr>
          <p:cNvPr id="3" name="Symbol zastępczy zawartości 2"/>
          <p:cNvSpPr>
            <a:spLocks noGrp="1"/>
          </p:cNvSpPr>
          <p:nvPr>
            <p:ph idx="1"/>
          </p:nvPr>
        </p:nvSpPr>
        <p:spPr/>
        <p:txBody>
          <a:bodyPr>
            <a:normAutofit fontScale="47500" lnSpcReduction="20000"/>
          </a:bodyPr>
          <a:lstStyle/>
          <a:p>
            <a:pPr marL="0" indent="0" algn="just">
              <a:buNone/>
            </a:pPr>
            <a:r>
              <a:rPr lang="pl-PL" sz="3600" b="1" dirty="0">
                <a:latin typeface="Arial" pitchFamily="34"/>
              </a:rPr>
              <a:t>Charakterystyka rodzin – adresatów systemu wsparcia rodzin:</a:t>
            </a:r>
          </a:p>
          <a:p>
            <a:pPr marL="0" lvl="0" indent="0" algn="just">
              <a:buNone/>
            </a:pPr>
            <a:r>
              <a:rPr lang="pl-PL" sz="3600" b="1" dirty="0" smtClean="0">
                <a:solidFill>
                  <a:srgbClr val="00B050"/>
                </a:solidFill>
                <a:latin typeface="Arial" pitchFamily="34"/>
              </a:rPr>
              <a:t>Rodziny </a:t>
            </a:r>
            <a:r>
              <a:rPr lang="pl-PL" sz="3600" b="1" dirty="0">
                <a:solidFill>
                  <a:srgbClr val="00B050"/>
                </a:solidFill>
                <a:latin typeface="Arial" pitchFamily="34"/>
              </a:rPr>
              <a:t>jeszcze wydolne:</a:t>
            </a:r>
          </a:p>
          <a:p>
            <a:pPr marL="0" lvl="0" indent="0" algn="just">
              <a:buNone/>
            </a:pPr>
            <a:r>
              <a:rPr lang="pl-PL" sz="3600" b="1" dirty="0">
                <a:latin typeface="Arial" pitchFamily="34"/>
              </a:rPr>
              <a:t>Stopień 1: Rodziny zagrożone występowaniem trudności opiekuńczo-wychowawczych</a:t>
            </a:r>
          </a:p>
          <a:p>
            <a:pPr marL="0" lvl="0" indent="0" algn="just">
              <a:buNone/>
            </a:pPr>
            <a:r>
              <a:rPr lang="pl-PL" sz="3600" b="1" dirty="0">
                <a:latin typeface="Arial" pitchFamily="34"/>
              </a:rPr>
              <a:t>Stopień 2: Rodziny, w których występują okresowe trudności opiekuńczo-wychowawcze</a:t>
            </a:r>
          </a:p>
          <a:p>
            <a:pPr marL="0" lvl="0" indent="0" algn="just">
              <a:buNone/>
            </a:pPr>
            <a:r>
              <a:rPr lang="pl-PL" sz="3600" b="1" dirty="0">
                <a:solidFill>
                  <a:srgbClr val="00B050"/>
                </a:solidFill>
                <a:latin typeface="Arial" pitchFamily="34"/>
              </a:rPr>
              <a:t>Rodziny niewydolne:</a:t>
            </a:r>
          </a:p>
          <a:p>
            <a:pPr marL="0" lvl="0" indent="0" algn="just">
              <a:buNone/>
            </a:pPr>
            <a:r>
              <a:rPr lang="pl-PL" sz="3600" b="1" dirty="0">
                <a:latin typeface="Arial" pitchFamily="34"/>
              </a:rPr>
              <a:t>Stopień 3: Rodziny wieloproblemowe, w których występują nasilone trudności opiekuńczo-wychowawcze</a:t>
            </a:r>
          </a:p>
          <a:p>
            <a:pPr marL="0" lvl="0" indent="0" algn="just">
              <a:buNone/>
            </a:pPr>
            <a:r>
              <a:rPr lang="pl-PL" sz="3600" b="1" dirty="0">
                <a:latin typeface="Arial" pitchFamily="34"/>
              </a:rPr>
              <a:t>Stopień 4: Rodziny, zagrożone ograniczeniem praw rodzicielskich</a:t>
            </a:r>
          </a:p>
          <a:p>
            <a:pPr marL="0" lvl="0" indent="0" algn="just">
              <a:buNone/>
            </a:pPr>
            <a:r>
              <a:rPr lang="pl-PL" sz="3600" b="1" dirty="0">
                <a:solidFill>
                  <a:srgbClr val="00B050"/>
                </a:solidFill>
                <a:latin typeface="Arial" pitchFamily="34"/>
              </a:rPr>
              <a:t>Rodziny dysfunkcjonalne (patologiczne):</a:t>
            </a:r>
          </a:p>
          <a:p>
            <a:pPr marL="0" lvl="0" indent="0" algn="just">
              <a:buNone/>
            </a:pPr>
            <a:r>
              <a:rPr lang="pl-PL" sz="3600" b="1" dirty="0">
                <a:latin typeface="Arial" pitchFamily="34"/>
              </a:rPr>
              <a:t>Stopień 5: Rodziny, z częściowym ograniczeniem praw rodzicielskich, objęte nadzorem kuratora</a:t>
            </a:r>
          </a:p>
          <a:p>
            <a:pPr marL="0" lvl="0" indent="0" algn="just">
              <a:buNone/>
            </a:pPr>
            <a:r>
              <a:rPr lang="pl-PL" sz="3600" b="1" dirty="0">
                <a:latin typeface="Arial" pitchFamily="34"/>
              </a:rPr>
              <a:t>Stopień 6: Rodziny, z dzieckiem w pieczy zastępczej rokujące możliwość powrotu dziecka do rodziny naturalnej</a:t>
            </a:r>
          </a:p>
          <a:p>
            <a:pPr marL="0" lvl="0" indent="0" algn="just">
              <a:buNone/>
            </a:pPr>
            <a:r>
              <a:rPr lang="pl-PL" sz="3600" b="1" dirty="0">
                <a:latin typeface="Arial" pitchFamily="34"/>
              </a:rPr>
              <a:t>Stopień 7: Rodziny, z dzieckiem w pieczy zastępczej, u których nie stwierdzono możliwości powrotu dziecka do rodziny naturalnej</a:t>
            </a:r>
          </a:p>
          <a:p>
            <a:endParaRPr lang="pl-PL" dirty="0"/>
          </a:p>
        </p:txBody>
      </p:sp>
    </p:spTree>
    <p:extLst>
      <p:ext uri="{BB962C8B-B14F-4D97-AF65-F5344CB8AC3E}">
        <p14:creationId xmlns:p14="http://schemas.microsoft.com/office/powerpoint/2010/main" val="599695928"/>
      </p:ext>
    </p:extLst>
  </p:cSld>
  <p:clrMapOvr>
    <a:masterClrMapping/>
  </p:clrMapOvr>
  <mc:AlternateContent xmlns:mc="http://schemas.openxmlformats.org/markup-compatibility/2006" xmlns:p14="http://schemas.microsoft.com/office/powerpoint/2010/main">
    <mc:Choice Requires="p14">
      <p:transition spd="slow" p14:dur="2000">
        <p:pull/>
      </p:transition>
    </mc:Choice>
    <mc:Fallback xmlns="">
      <p:transition spd="slow">
        <p:pull/>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500" b="1" dirty="0">
                <a:solidFill>
                  <a:srgbClr val="00B050"/>
                </a:solidFill>
                <a:latin typeface="Arial" panose="020B0604020202020204" pitchFamily="34" charset="0"/>
                <a:cs typeface="Arial" panose="020B0604020202020204" pitchFamily="34" charset="0"/>
              </a:rPr>
              <a:t>Asystentura </a:t>
            </a:r>
            <a:r>
              <a:rPr lang="pl-PL" sz="2500" b="1" dirty="0" smtClean="0">
                <a:solidFill>
                  <a:srgbClr val="00B050"/>
                </a:solidFill>
                <a:latin typeface="Arial" panose="020B0604020202020204" pitchFamily="34" charset="0"/>
                <a:cs typeface="Arial" panose="020B0604020202020204" pitchFamily="34" charset="0"/>
              </a:rPr>
              <a:t>i placówki </a:t>
            </a:r>
            <a:r>
              <a:rPr lang="pl-PL" sz="2500" b="1" dirty="0">
                <a:solidFill>
                  <a:srgbClr val="00B050"/>
                </a:solidFill>
                <a:latin typeface="Arial" panose="020B0604020202020204" pitchFamily="34" charset="0"/>
                <a:cs typeface="Arial" panose="020B0604020202020204" pitchFamily="34" charset="0"/>
              </a:rPr>
              <a:t>wsparcia dziennego -  narzędzia polityki rodzinnej</a:t>
            </a:r>
            <a:endParaRPr lang="pl-PL" sz="2500" dirty="0">
              <a:solidFill>
                <a:srgbClr val="00B050"/>
              </a:solidFill>
            </a:endParaRPr>
          </a:p>
        </p:txBody>
      </p:sp>
      <p:sp>
        <p:nvSpPr>
          <p:cNvPr id="3" name="Symbol zastępczy zawartości 2"/>
          <p:cNvSpPr>
            <a:spLocks noGrp="1"/>
          </p:cNvSpPr>
          <p:nvPr>
            <p:ph idx="1"/>
          </p:nvPr>
        </p:nvSpPr>
        <p:spPr/>
        <p:txBody>
          <a:bodyPr>
            <a:normAutofit fontScale="85000" lnSpcReduction="10000"/>
          </a:bodyPr>
          <a:lstStyle/>
          <a:p>
            <a:pPr marL="0" indent="0" algn="just">
              <a:buNone/>
            </a:pPr>
            <a:r>
              <a:rPr lang="pl-PL" altLang="pl-PL" b="1" dirty="0">
                <a:latin typeface="Arial" panose="020B0604020202020204" pitchFamily="34" charset="0"/>
                <a:cs typeface="Arial" panose="020B0604020202020204" pitchFamily="34" charset="0"/>
              </a:rPr>
              <a:t>Termin </a:t>
            </a:r>
            <a:r>
              <a:rPr lang="pl-PL" altLang="pl-PL" b="1" dirty="0">
                <a:solidFill>
                  <a:srgbClr val="00B050"/>
                </a:solidFill>
                <a:latin typeface="Arial" panose="020B0604020202020204" pitchFamily="34" charset="0"/>
                <a:cs typeface="Arial" panose="020B0604020202020204" pitchFamily="34" charset="0"/>
              </a:rPr>
              <a:t>„asystent”</a:t>
            </a:r>
            <a:r>
              <a:rPr lang="pl-PL" altLang="pl-PL" b="1" dirty="0">
                <a:latin typeface="Arial" panose="020B0604020202020204" pitchFamily="34" charset="0"/>
                <a:cs typeface="Arial" panose="020B0604020202020204" pitchFamily="34" charset="0"/>
              </a:rPr>
              <a:t> został wyprowadzony od słowa „asysta” i określa osobę towarzyszącą komuś, współobecną, pomagającą, będącą </a:t>
            </a:r>
            <a:r>
              <a:rPr lang="pl-PL" altLang="pl-PL" b="1" dirty="0" smtClean="0">
                <a:latin typeface="Arial" panose="020B0604020202020204" pitchFamily="34" charset="0"/>
                <a:cs typeface="Arial" panose="020B0604020202020204" pitchFamily="34" charset="0"/>
              </a:rPr>
              <a:t/>
            </a:r>
            <a:br>
              <a:rPr lang="pl-PL" altLang="pl-PL" b="1" dirty="0" smtClean="0">
                <a:latin typeface="Arial" panose="020B0604020202020204" pitchFamily="34" charset="0"/>
                <a:cs typeface="Arial" panose="020B0604020202020204" pitchFamily="34" charset="0"/>
              </a:rPr>
            </a:br>
            <a:r>
              <a:rPr lang="pl-PL" altLang="pl-PL" b="1" dirty="0" smtClean="0">
                <a:latin typeface="Arial" panose="020B0604020202020204" pitchFamily="34" charset="0"/>
                <a:cs typeface="Arial" panose="020B0604020202020204" pitchFamily="34" charset="0"/>
              </a:rPr>
              <a:t>w </a:t>
            </a:r>
            <a:r>
              <a:rPr lang="pl-PL" altLang="pl-PL" b="1" dirty="0">
                <a:latin typeface="Arial" panose="020B0604020202020204" pitchFamily="34" charset="0"/>
                <a:cs typeface="Arial" panose="020B0604020202020204" pitchFamily="34" charset="0"/>
              </a:rPr>
              <a:t>pogotowiu. Asystent to „osoba, która towarzyszy klientowi </a:t>
            </a:r>
            <a:r>
              <a:rPr lang="pl-PL" altLang="pl-PL" b="1" dirty="0" smtClean="0">
                <a:latin typeface="Arial" panose="020B0604020202020204" pitchFamily="34" charset="0"/>
                <a:cs typeface="Arial" panose="020B0604020202020204" pitchFamily="34" charset="0"/>
              </a:rPr>
              <a:t>w </a:t>
            </a:r>
            <a:r>
              <a:rPr lang="pl-PL" altLang="pl-PL" b="1" dirty="0">
                <a:latin typeface="Arial" panose="020B0604020202020204" pitchFamily="34" charset="0"/>
                <a:cs typeface="Arial" panose="020B0604020202020204" pitchFamily="34" charset="0"/>
              </a:rPr>
              <a:t>pokonywaniu jego życiowych trudności, pracuje na zasobach klienta, udziela wsparcia, motywuje rodzinę do zmiany niekorzystnej dla niej sytuacji </a:t>
            </a:r>
            <a:r>
              <a:rPr lang="pl-PL" altLang="pl-PL" b="1" dirty="0" smtClean="0">
                <a:latin typeface="Arial" panose="020B0604020202020204" pitchFamily="34" charset="0"/>
                <a:cs typeface="Arial" panose="020B0604020202020204" pitchFamily="34" charset="0"/>
              </a:rPr>
              <a:t>i </a:t>
            </a:r>
            <a:r>
              <a:rPr lang="pl-PL" altLang="pl-PL" b="1" dirty="0">
                <a:latin typeface="Arial" panose="020B0604020202020204" pitchFamily="34" charset="0"/>
                <a:cs typeface="Arial" panose="020B0604020202020204" pitchFamily="34" charset="0"/>
              </a:rPr>
              <a:t>poprawy funkcjonowania” (A. Dunajska, D. Dunajska, B. Klein, Asystentura w pomocy społecznej, Wyd. </a:t>
            </a:r>
            <a:r>
              <a:rPr lang="pl-PL" altLang="pl-PL" b="1" dirty="0" err="1">
                <a:latin typeface="Arial" panose="020B0604020202020204" pitchFamily="34" charset="0"/>
                <a:cs typeface="Arial" panose="020B0604020202020204" pitchFamily="34" charset="0"/>
              </a:rPr>
              <a:t>Verlag</a:t>
            </a:r>
            <a:r>
              <a:rPr lang="pl-PL" altLang="pl-PL" b="1" dirty="0">
                <a:latin typeface="Arial" panose="020B0604020202020204" pitchFamily="34" charset="0"/>
                <a:cs typeface="Arial" panose="020B0604020202020204" pitchFamily="34" charset="0"/>
              </a:rPr>
              <a:t> </a:t>
            </a:r>
            <a:r>
              <a:rPr lang="pl-PL" altLang="pl-PL" b="1" dirty="0" err="1">
                <a:latin typeface="Arial" panose="020B0604020202020204" pitchFamily="34" charset="0"/>
                <a:cs typeface="Arial" panose="020B0604020202020204" pitchFamily="34" charset="0"/>
              </a:rPr>
              <a:t>Dashofer</a:t>
            </a:r>
            <a:r>
              <a:rPr lang="pl-PL" altLang="pl-PL" b="1" dirty="0">
                <a:latin typeface="Arial" panose="020B0604020202020204" pitchFamily="34" charset="0"/>
                <a:cs typeface="Arial" panose="020B0604020202020204" pitchFamily="34" charset="0"/>
              </a:rPr>
              <a:t>, Warszawa, 2011, s. 37-38</a:t>
            </a:r>
            <a:r>
              <a:rPr lang="pl-PL" altLang="pl-PL" b="1" dirty="0" smtClean="0">
                <a:latin typeface="Arial" panose="020B0604020202020204" pitchFamily="34" charset="0"/>
                <a:cs typeface="Arial" panose="020B0604020202020204" pitchFamily="34" charset="0"/>
              </a:rPr>
              <a:t>).</a:t>
            </a:r>
            <a:endParaRPr lang="pl-PL" altLang="pl-PL"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80540649"/>
      </p:ext>
    </p:extLst>
  </p:cSld>
  <p:clrMapOvr>
    <a:masterClrMapping/>
  </p:clrMapOvr>
  <mc:AlternateContent xmlns:mc="http://schemas.openxmlformats.org/markup-compatibility/2006" xmlns:p14="http://schemas.microsoft.com/office/powerpoint/2010/main">
    <mc:Choice Requires="p14">
      <p:transition spd="slow" p14:dur="2000">
        <p:pull/>
      </p:transition>
    </mc:Choice>
    <mc:Fallback xmlns="">
      <p:transition spd="slow">
        <p:pull/>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500" b="1" dirty="0">
                <a:solidFill>
                  <a:srgbClr val="00B050"/>
                </a:solidFill>
                <a:latin typeface="Arial" panose="020B0604020202020204" pitchFamily="34" charset="0"/>
                <a:cs typeface="Arial" panose="020B0604020202020204" pitchFamily="34" charset="0"/>
              </a:rPr>
              <a:t>Asystentura i placówki wsparcia dziennego -  narzędzia polityki rodzinnej</a:t>
            </a:r>
            <a:endParaRPr lang="pl-PL" sz="2500" dirty="0">
              <a:solidFill>
                <a:srgbClr val="00B050"/>
              </a:solidFill>
            </a:endParaRPr>
          </a:p>
        </p:txBody>
      </p:sp>
      <p:sp>
        <p:nvSpPr>
          <p:cNvPr id="3" name="Symbol zastępczy zawartości 2"/>
          <p:cNvSpPr>
            <a:spLocks noGrp="1"/>
          </p:cNvSpPr>
          <p:nvPr>
            <p:ph idx="1"/>
          </p:nvPr>
        </p:nvSpPr>
        <p:spPr/>
        <p:txBody>
          <a:bodyPr>
            <a:normAutofit fontScale="77500" lnSpcReduction="20000"/>
          </a:bodyPr>
          <a:lstStyle/>
          <a:p>
            <a:pPr marL="0" indent="0" algn="just">
              <a:buNone/>
            </a:pPr>
            <a:endParaRPr lang="pl-PL" altLang="pl-PL" sz="2700" dirty="0" smtClean="0">
              <a:latin typeface="Arial" panose="020B0604020202020204" pitchFamily="34" charset="0"/>
              <a:cs typeface="Arial" panose="020B0604020202020204" pitchFamily="34" charset="0"/>
            </a:endParaRPr>
          </a:p>
          <a:p>
            <a:pPr marL="0" indent="0" algn="just">
              <a:buNone/>
            </a:pPr>
            <a:r>
              <a:rPr lang="pl-PL" altLang="pl-PL" sz="2700" b="1" dirty="0" smtClean="0">
                <a:latin typeface="Arial" panose="020B0604020202020204" pitchFamily="34" charset="0"/>
                <a:cs typeface="Arial" panose="020B0604020202020204" pitchFamily="34" charset="0"/>
              </a:rPr>
              <a:t>Celem </a:t>
            </a:r>
            <a:r>
              <a:rPr lang="pl-PL" altLang="pl-PL" sz="2700" b="1" dirty="0">
                <a:latin typeface="Arial" panose="020B0604020202020204" pitchFamily="34" charset="0"/>
                <a:cs typeface="Arial" panose="020B0604020202020204" pitchFamily="34" charset="0"/>
              </a:rPr>
              <a:t>pracy asystenta rodziny jest poprawa sytuacji życiowej rodzin </a:t>
            </a:r>
            <a:r>
              <a:rPr lang="pl-PL" altLang="pl-PL" sz="2700" b="1" dirty="0" smtClean="0">
                <a:latin typeface="Arial" panose="020B0604020202020204" pitchFamily="34" charset="0"/>
                <a:cs typeface="Arial" panose="020B0604020202020204" pitchFamily="34" charset="0"/>
              </a:rPr>
              <a:t>objętych </a:t>
            </a:r>
            <a:r>
              <a:rPr lang="pl-PL" altLang="pl-PL" sz="2700" b="1" dirty="0">
                <a:latin typeface="Arial" panose="020B0604020202020204" pitchFamily="34" charset="0"/>
                <a:cs typeface="Arial" panose="020B0604020202020204" pitchFamily="34" charset="0"/>
              </a:rPr>
              <a:t>usługą, w tym w szczególności stworzenie optymalnych warunków służących wychowywaniu dzieci </a:t>
            </a:r>
            <a:r>
              <a:rPr lang="pl-PL" altLang="pl-PL" sz="2700" b="1" dirty="0" smtClean="0">
                <a:latin typeface="Arial" panose="020B0604020202020204" pitchFamily="34" charset="0"/>
                <a:cs typeface="Arial" panose="020B0604020202020204" pitchFamily="34" charset="0"/>
              </a:rPr>
              <a:t/>
            </a:r>
            <a:br>
              <a:rPr lang="pl-PL" altLang="pl-PL" sz="2700" b="1" dirty="0" smtClean="0">
                <a:latin typeface="Arial" panose="020B0604020202020204" pitchFamily="34" charset="0"/>
                <a:cs typeface="Arial" panose="020B0604020202020204" pitchFamily="34" charset="0"/>
              </a:rPr>
            </a:br>
            <a:r>
              <a:rPr lang="pl-PL" altLang="pl-PL" sz="2700" b="1" dirty="0" smtClean="0">
                <a:latin typeface="Arial" panose="020B0604020202020204" pitchFamily="34" charset="0"/>
                <a:cs typeface="Arial" panose="020B0604020202020204" pitchFamily="34" charset="0"/>
              </a:rPr>
              <a:t>i </a:t>
            </a:r>
            <a:r>
              <a:rPr lang="pl-PL" altLang="pl-PL" sz="2700" b="1" dirty="0">
                <a:latin typeface="Arial" panose="020B0604020202020204" pitchFamily="34" charset="0"/>
                <a:cs typeface="Arial" panose="020B0604020202020204" pitchFamily="34" charset="0"/>
              </a:rPr>
              <a:t>pokonywaniu bieżących problemów rodziny, nabycie </a:t>
            </a:r>
            <a:r>
              <a:rPr lang="pl-PL" altLang="pl-PL" sz="2700" b="1" dirty="0" smtClean="0">
                <a:latin typeface="Arial" panose="020B0604020202020204" pitchFamily="34" charset="0"/>
                <a:cs typeface="Arial" panose="020B0604020202020204" pitchFamily="34" charset="0"/>
              </a:rPr>
              <a:t/>
            </a:r>
            <a:br>
              <a:rPr lang="pl-PL" altLang="pl-PL" sz="2700" b="1" dirty="0" smtClean="0">
                <a:latin typeface="Arial" panose="020B0604020202020204" pitchFamily="34" charset="0"/>
                <a:cs typeface="Arial" panose="020B0604020202020204" pitchFamily="34" charset="0"/>
              </a:rPr>
            </a:br>
            <a:r>
              <a:rPr lang="pl-PL" altLang="pl-PL" sz="2700" b="1" dirty="0" smtClean="0">
                <a:latin typeface="Arial" panose="020B0604020202020204" pitchFamily="34" charset="0"/>
                <a:cs typeface="Arial" panose="020B0604020202020204" pitchFamily="34" charset="0"/>
              </a:rPr>
              <a:t>i doskonalenie </a:t>
            </a:r>
            <a:r>
              <a:rPr lang="pl-PL" altLang="pl-PL" sz="2700" b="1" dirty="0">
                <a:latin typeface="Arial" panose="020B0604020202020204" pitchFamily="34" charset="0"/>
                <a:cs typeface="Arial" panose="020B0604020202020204" pitchFamily="34" charset="0"/>
              </a:rPr>
              <a:t>umiejętności społecznych rodziców </a:t>
            </a:r>
            <a:r>
              <a:rPr lang="pl-PL" altLang="pl-PL" sz="2700" b="1" dirty="0" smtClean="0">
                <a:latin typeface="Arial" panose="020B0604020202020204" pitchFamily="34" charset="0"/>
                <a:cs typeface="Arial" panose="020B0604020202020204" pitchFamily="34" charset="0"/>
              </a:rPr>
              <a:t/>
            </a:r>
            <a:br>
              <a:rPr lang="pl-PL" altLang="pl-PL" sz="2700" b="1" dirty="0" smtClean="0">
                <a:latin typeface="Arial" panose="020B0604020202020204" pitchFamily="34" charset="0"/>
                <a:cs typeface="Arial" panose="020B0604020202020204" pitchFamily="34" charset="0"/>
              </a:rPr>
            </a:br>
            <a:r>
              <a:rPr lang="pl-PL" altLang="pl-PL" sz="2700" b="1" dirty="0" smtClean="0">
                <a:latin typeface="Arial" panose="020B0604020202020204" pitchFamily="34" charset="0"/>
                <a:cs typeface="Arial" panose="020B0604020202020204" pitchFamily="34" charset="0"/>
              </a:rPr>
              <a:t>i </a:t>
            </a:r>
            <a:r>
              <a:rPr lang="pl-PL" altLang="pl-PL" sz="2700" b="1" dirty="0">
                <a:latin typeface="Arial" panose="020B0604020202020204" pitchFamily="34" charset="0"/>
                <a:cs typeface="Arial" panose="020B0604020202020204" pitchFamily="34" charset="0"/>
              </a:rPr>
              <a:t>zwiększenie kompetencji rodzicielskich</a:t>
            </a:r>
            <a:r>
              <a:rPr lang="pl-PL" altLang="pl-PL" sz="2700" b="1" dirty="0" smtClean="0">
                <a:latin typeface="Arial" panose="020B0604020202020204" pitchFamily="34" charset="0"/>
                <a:cs typeface="Arial" panose="020B0604020202020204" pitchFamily="34" charset="0"/>
              </a:rPr>
              <a:t>. </a:t>
            </a:r>
          </a:p>
          <a:p>
            <a:pPr marL="0" indent="0" algn="just">
              <a:buNone/>
            </a:pPr>
            <a:r>
              <a:rPr lang="pl-PL" altLang="pl-PL" sz="2700" b="1" dirty="0" smtClean="0">
                <a:latin typeface="Arial" panose="020B0604020202020204" pitchFamily="34" charset="0"/>
                <a:cs typeface="Arial" panose="020B0604020202020204" pitchFamily="34" charset="0"/>
              </a:rPr>
              <a:t>Asystent </a:t>
            </a:r>
            <a:r>
              <a:rPr lang="pl-PL" altLang="pl-PL" sz="2700" b="1" dirty="0">
                <a:latin typeface="Arial" panose="020B0604020202020204" pitchFamily="34" charset="0"/>
                <a:cs typeface="Arial" panose="020B0604020202020204" pitchFamily="34" charset="0"/>
              </a:rPr>
              <a:t>rodziny prowadzi pracę z rodziną w miejscu jej zamieszkania lub w miejscu wskazanym </a:t>
            </a:r>
            <a:r>
              <a:rPr lang="pl-PL" altLang="pl-PL" sz="2700" b="1" dirty="0" smtClean="0">
                <a:latin typeface="Arial" panose="020B0604020202020204" pitchFamily="34" charset="0"/>
                <a:cs typeface="Arial" panose="020B0604020202020204" pitchFamily="34" charset="0"/>
              </a:rPr>
              <a:t>przez rodzinę.</a:t>
            </a:r>
          </a:p>
          <a:p>
            <a:pPr marL="0" indent="0" algn="just">
              <a:buNone/>
            </a:pPr>
            <a:r>
              <a:rPr lang="pl-PL" altLang="pl-PL" sz="2700" b="1" dirty="0">
                <a:latin typeface="Arial" panose="020B0604020202020204" pitchFamily="34" charset="0"/>
                <a:cs typeface="Arial" panose="020B0604020202020204" pitchFamily="34" charset="0"/>
              </a:rPr>
              <a:t>Liczba rodzin, z którymi jeden asystent rodziny może w tym samym czasie prowadzić pracę, jest uzależniona od stopnia trudności wykonywanych zadań, jednak nie może przekroczyć </a:t>
            </a:r>
            <a:r>
              <a:rPr lang="pl-PL" altLang="pl-PL" sz="2700" b="1" dirty="0" smtClean="0">
                <a:latin typeface="Arial" panose="020B0604020202020204" pitchFamily="34" charset="0"/>
                <a:cs typeface="Arial" panose="020B0604020202020204" pitchFamily="34" charset="0"/>
              </a:rPr>
              <a:t>15 (od stycznia 2015 r., wcześniej była to liczba 20).</a:t>
            </a:r>
            <a:endParaRPr lang="pl-PL" altLang="pl-PL" sz="2700" b="1" dirty="0">
              <a:latin typeface="Arial" panose="020B0604020202020204" pitchFamily="34" charset="0"/>
              <a:cs typeface="Arial" panose="020B0604020202020204" pitchFamily="34" charset="0"/>
            </a:endParaRPr>
          </a:p>
          <a:p>
            <a:pPr marL="0" indent="0" algn="just">
              <a:buNone/>
            </a:pPr>
            <a:r>
              <a:rPr lang="pl-PL" altLang="pl-PL" sz="2500" dirty="0">
                <a:latin typeface="Arial" panose="020B0604020202020204" pitchFamily="34" charset="0"/>
                <a:cs typeface="Arial" panose="020B0604020202020204" pitchFamily="34" charset="0"/>
              </a:rPr>
              <a:t/>
            </a:r>
            <a:br>
              <a:rPr lang="pl-PL" altLang="pl-PL" sz="2500" dirty="0">
                <a:latin typeface="Arial" panose="020B0604020202020204" pitchFamily="34" charset="0"/>
                <a:cs typeface="Arial" panose="020B0604020202020204" pitchFamily="34" charset="0"/>
              </a:rPr>
            </a:br>
            <a:endParaRPr lang="pl-PL" sz="25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13027080"/>
      </p:ext>
    </p:extLst>
  </p:cSld>
  <p:clrMapOvr>
    <a:masterClrMapping/>
  </p:clrMapOvr>
  <mc:AlternateContent xmlns:mc="http://schemas.openxmlformats.org/markup-compatibility/2006" xmlns:p14="http://schemas.microsoft.com/office/powerpoint/2010/main">
    <mc:Choice Requires="p14">
      <p:transition spd="slow" p14:dur="2000">
        <p:pull/>
      </p:transition>
    </mc:Choice>
    <mc:Fallback xmlns="">
      <p:transition spd="slow">
        <p:pull/>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2500" b="1" dirty="0">
                <a:solidFill>
                  <a:srgbClr val="00B050"/>
                </a:solidFill>
                <a:latin typeface="Arial" panose="020B0604020202020204" pitchFamily="34" charset="0"/>
                <a:cs typeface="Arial" panose="020B0604020202020204" pitchFamily="34" charset="0"/>
              </a:rPr>
              <a:t>Asystentura i placówki wsparcia dziennego -  narzędzia polityki rodzinnej</a:t>
            </a:r>
          </a:p>
        </p:txBody>
      </p:sp>
      <p:sp>
        <p:nvSpPr>
          <p:cNvPr id="3" name="Symbol zastępczy zawartości 2"/>
          <p:cNvSpPr>
            <a:spLocks noGrp="1"/>
          </p:cNvSpPr>
          <p:nvPr>
            <p:ph idx="1"/>
          </p:nvPr>
        </p:nvSpPr>
        <p:spPr/>
        <p:txBody>
          <a:bodyPr>
            <a:normAutofit fontScale="92500" lnSpcReduction="20000"/>
          </a:bodyPr>
          <a:lstStyle/>
          <a:p>
            <a:endParaRPr lang="pl-PL" sz="2000" dirty="0" smtClean="0"/>
          </a:p>
          <a:p>
            <a:pPr marL="0" indent="0" algn="just">
              <a:buNone/>
            </a:pPr>
            <a:r>
              <a:rPr lang="pl-PL" sz="2000" b="1" dirty="0">
                <a:solidFill>
                  <a:srgbClr val="00B050"/>
                </a:solidFill>
                <a:latin typeface="Arial" panose="020B0604020202020204" pitchFamily="34" charset="0"/>
                <a:cs typeface="Arial" panose="020B0604020202020204" pitchFamily="34" charset="0"/>
              </a:rPr>
              <a:t>Asystent rodziny powinien posiadać wysoko rozwinięte umiejętności komunikacji interpersonalnej</a:t>
            </a:r>
          </a:p>
          <a:p>
            <a:pPr marL="0" indent="0" algn="just">
              <a:buNone/>
            </a:pPr>
            <a:r>
              <a:rPr lang="pl-PL" sz="2000" b="1" dirty="0" smtClean="0">
                <a:latin typeface="Arial" panose="020B0604020202020204" pitchFamily="34" charset="0"/>
                <a:cs typeface="Arial" panose="020B0604020202020204" pitchFamily="34" charset="0"/>
              </a:rPr>
              <a:t>Praca asystenta rodziny polega przede wszystkim na utrzymaniu intensywnych relacji z innymi ludźmi. Do tego niezbędna zdolność do nawiązywania kontaktów z innymi, umiejętnościami współdziałania </a:t>
            </a:r>
            <a:br>
              <a:rPr lang="pl-PL" sz="2000" b="1" dirty="0" smtClean="0">
                <a:latin typeface="Arial" panose="020B0604020202020204" pitchFamily="34" charset="0"/>
                <a:cs typeface="Arial" panose="020B0604020202020204" pitchFamily="34" charset="0"/>
              </a:rPr>
            </a:br>
            <a:r>
              <a:rPr lang="pl-PL" sz="2000" b="1" dirty="0" smtClean="0">
                <a:latin typeface="Arial" panose="020B0604020202020204" pitchFamily="34" charset="0"/>
                <a:cs typeface="Arial" panose="020B0604020202020204" pitchFamily="34" charset="0"/>
              </a:rPr>
              <a:t>i współpracy, bezkonfliktowość. </a:t>
            </a:r>
          </a:p>
          <a:p>
            <a:pPr marL="0" indent="0" algn="just">
              <a:buNone/>
            </a:pPr>
            <a:r>
              <a:rPr lang="pl-PL" sz="2000" b="1" dirty="0" smtClean="0">
                <a:latin typeface="Arial" panose="020B0604020202020204" pitchFamily="34" charset="0"/>
                <a:cs typeface="Arial" panose="020B0604020202020204" pitchFamily="34" charset="0"/>
              </a:rPr>
              <a:t>Dodatkowymi pożądanymi predyspozycjami w tym zawodzie są : życzliwość, empatia, cierpliwość, wyrozumiałość, umiejętność zdobycia zaufania i sympatii, tolerancja. W wielu sytuacjach pomocnymi cechami mogą się okazać pomysłowość  i kreatywność. Asystent rodziny powinien również charakteryzować się uczciwością, wysokim poczuciem odpowiedzialności, powinien być sumienny i obowiązkowy, posiadać umiejętność organizacji swojego czasu pracy. Bardzo ważną predyspozycją charakteryzującą osoby wykonujące  ten zawód jest umiejętność panowania nad swoimi emocjami. </a:t>
            </a:r>
            <a:r>
              <a:rPr lang="pl-PL" sz="2000" b="1" dirty="0" smtClean="0">
                <a:solidFill>
                  <a:srgbClr val="00B050"/>
                </a:solidFill>
                <a:latin typeface="Arial" panose="020B0604020202020204" pitchFamily="34" charset="0"/>
                <a:cs typeface="Arial" panose="020B0604020202020204" pitchFamily="34" charset="0"/>
              </a:rPr>
              <a:t>Należy pamiętać, że asystent to nie kontroler.</a:t>
            </a:r>
            <a:endParaRPr lang="pl-PL" sz="2000" b="1" dirty="0">
              <a:solidFill>
                <a:srgbClr val="00B05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1539234"/>
      </p:ext>
    </p:extLst>
  </p:cSld>
  <p:clrMapOvr>
    <a:masterClrMapping/>
  </p:clrMapOvr>
  <mc:AlternateContent xmlns:mc="http://schemas.openxmlformats.org/markup-compatibility/2006" xmlns:p14="http://schemas.microsoft.com/office/powerpoint/2010/main">
    <mc:Choice Requires="p14">
      <p:transition spd="slow" p14:dur="2000">
        <p:pull/>
      </p:transition>
    </mc:Choice>
    <mc:Fallback xmlns="">
      <p:transition spd="slow">
        <p:pull/>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260648"/>
            <a:ext cx="8229600" cy="1143000"/>
          </a:xfrm>
        </p:spPr>
        <p:txBody>
          <a:bodyPr>
            <a:noAutofit/>
          </a:bodyPr>
          <a:lstStyle/>
          <a:p>
            <a:r>
              <a:rPr lang="pl-PL" sz="2500" b="1" dirty="0">
                <a:solidFill>
                  <a:srgbClr val="00B050"/>
                </a:solidFill>
                <a:latin typeface="Arial" panose="020B0604020202020204" pitchFamily="34" charset="0"/>
                <a:cs typeface="Arial" panose="020B0604020202020204" pitchFamily="34" charset="0"/>
              </a:rPr>
              <a:t>Asystentura i placówki wsparcia dziennego -  narzędzia polityki rodzinnej</a:t>
            </a:r>
          </a:p>
        </p:txBody>
      </p:sp>
      <p:sp>
        <p:nvSpPr>
          <p:cNvPr id="3" name="Symbol zastępczy zawartości 2"/>
          <p:cNvSpPr>
            <a:spLocks noGrp="1"/>
          </p:cNvSpPr>
          <p:nvPr>
            <p:ph idx="1"/>
          </p:nvPr>
        </p:nvSpPr>
        <p:spPr/>
        <p:txBody>
          <a:bodyPr>
            <a:normAutofit fontScale="92500" lnSpcReduction="10000"/>
          </a:bodyPr>
          <a:lstStyle/>
          <a:p>
            <a:pPr marL="0" indent="0" algn="just">
              <a:buNone/>
            </a:pPr>
            <a:r>
              <a:rPr lang="pl-PL" sz="2400" b="1" dirty="0">
                <a:solidFill>
                  <a:srgbClr val="00B050"/>
                </a:solidFill>
                <a:latin typeface="Arial" panose="020B0604020202020204" pitchFamily="34" charset="0"/>
                <a:cs typeface="Arial" panose="020B0604020202020204" pitchFamily="34" charset="0"/>
              </a:rPr>
              <a:t>Modele pracy asystenta rodziny </a:t>
            </a:r>
            <a:r>
              <a:rPr lang="pl-PL" sz="2400" b="1" dirty="0" smtClean="0">
                <a:solidFill>
                  <a:srgbClr val="00B050"/>
                </a:solidFill>
                <a:latin typeface="Arial" panose="020B0604020202020204" pitchFamily="34" charset="0"/>
                <a:cs typeface="Arial" panose="020B0604020202020204" pitchFamily="34" charset="0"/>
              </a:rPr>
              <a:t>i </a:t>
            </a:r>
            <a:r>
              <a:rPr lang="pl-PL" sz="2400" b="1" dirty="0">
                <a:solidFill>
                  <a:srgbClr val="00B050"/>
                </a:solidFill>
                <a:latin typeface="Arial" panose="020B0604020202020204" pitchFamily="34" charset="0"/>
                <a:cs typeface="Arial" panose="020B0604020202020204" pitchFamily="34" charset="0"/>
              </a:rPr>
              <a:t>współpracy </a:t>
            </a:r>
            <a:r>
              <a:rPr lang="pl-PL" sz="2400" b="1" dirty="0" smtClean="0">
                <a:solidFill>
                  <a:srgbClr val="00B050"/>
                </a:solidFill>
                <a:latin typeface="Arial" panose="020B0604020202020204" pitchFamily="34" charset="0"/>
                <a:cs typeface="Arial" panose="020B0604020202020204" pitchFamily="34" charset="0"/>
              </a:rPr>
              <a:t/>
            </a:r>
            <a:br>
              <a:rPr lang="pl-PL" sz="2400" b="1" dirty="0" smtClean="0">
                <a:solidFill>
                  <a:srgbClr val="00B050"/>
                </a:solidFill>
                <a:latin typeface="Arial" panose="020B0604020202020204" pitchFamily="34" charset="0"/>
                <a:cs typeface="Arial" panose="020B0604020202020204" pitchFamily="34" charset="0"/>
              </a:rPr>
            </a:br>
            <a:r>
              <a:rPr lang="pl-PL" sz="2400" b="1" dirty="0" smtClean="0">
                <a:solidFill>
                  <a:srgbClr val="00B050"/>
                </a:solidFill>
                <a:latin typeface="Arial" panose="020B0604020202020204" pitchFamily="34" charset="0"/>
                <a:cs typeface="Arial" panose="020B0604020202020204" pitchFamily="34" charset="0"/>
              </a:rPr>
              <a:t>z </a:t>
            </a:r>
            <a:r>
              <a:rPr lang="pl-PL" sz="2400" b="1" dirty="0">
                <a:solidFill>
                  <a:srgbClr val="00B050"/>
                </a:solidFill>
                <a:latin typeface="Arial" panose="020B0604020202020204" pitchFamily="34" charset="0"/>
                <a:cs typeface="Arial" panose="020B0604020202020204" pitchFamily="34" charset="0"/>
              </a:rPr>
              <a:t>pracownikiem socjalnym</a:t>
            </a:r>
          </a:p>
          <a:p>
            <a:pPr marL="0" indent="0" algn="just">
              <a:buNone/>
            </a:pPr>
            <a:r>
              <a:rPr lang="pl-PL" sz="2400" b="1" dirty="0" smtClean="0"/>
              <a:t>Pracownik socjalny oraz asystent rodziny działają na podobnej płaszczyźnie, mają wspólnego adresata, jakim jest rodzina mająca trudności w prawidłowym wypełnianiu funkcji opiekuńczo-wychowawczej. Zarówno pracownik socjalny, jak i asystent rodziny mają za zadanie wsparcie ww. rodziny. Tu mogą pojawić się problemy w rozróżnieniu kompetencji przypisanych do pełnionych ról zawodowych (za: Barbara Kowalczyk, Modele pracy asystenta rodziny i współpracy z pracownikiem socjalnym, w: Praca socjalna, Nr 4, 2012). </a:t>
            </a:r>
          </a:p>
          <a:p>
            <a:pPr marL="0" indent="0" algn="just">
              <a:buNone/>
            </a:pPr>
            <a:r>
              <a:rPr lang="pl-PL" sz="2400" b="1" dirty="0" smtClean="0"/>
              <a:t>Aby zapewnić harmonijną współpracę pracownika socjalnego </a:t>
            </a:r>
            <a:br>
              <a:rPr lang="pl-PL" sz="2400" b="1" dirty="0" smtClean="0"/>
            </a:br>
            <a:r>
              <a:rPr lang="pl-PL" sz="2400" b="1" dirty="0" smtClean="0"/>
              <a:t>i asystenta rodziny należy dokonać szczegółowej analizy wspólnych obszarów działań, jak również przyjrzeć się różnicom.</a:t>
            </a:r>
          </a:p>
        </p:txBody>
      </p:sp>
    </p:spTree>
    <p:extLst>
      <p:ext uri="{BB962C8B-B14F-4D97-AF65-F5344CB8AC3E}">
        <p14:creationId xmlns:p14="http://schemas.microsoft.com/office/powerpoint/2010/main" val="632215248"/>
      </p:ext>
    </p:extLst>
  </p:cSld>
  <p:clrMapOvr>
    <a:masterClrMapping/>
  </p:clrMapOvr>
  <mc:AlternateContent xmlns:mc="http://schemas.openxmlformats.org/markup-compatibility/2006" xmlns:p14="http://schemas.microsoft.com/office/powerpoint/2010/main">
    <mc:Choice Requires="p14">
      <p:transition spd="slow" p14:dur="2000">
        <p:pull/>
      </p:transition>
    </mc:Choice>
    <mc:Fallback xmlns="">
      <p:transition spd="slow">
        <p:pull/>
      </p:transition>
    </mc:Fallback>
  </mc:AlternateContent>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652</TotalTime>
  <Words>900</Words>
  <Application>Microsoft Office PowerPoint</Application>
  <PresentationFormat>Pokaz na ekranie (4:3)</PresentationFormat>
  <Paragraphs>126</Paragraphs>
  <Slides>22</Slides>
  <Notes>0</Notes>
  <HiddenSlides>0</HiddenSlides>
  <MMClips>0</MMClips>
  <ScaleCrop>false</ScaleCrop>
  <HeadingPairs>
    <vt:vector size="4" baseType="variant">
      <vt:variant>
        <vt:lpstr>Motyw</vt:lpstr>
      </vt:variant>
      <vt:variant>
        <vt:i4>1</vt:i4>
      </vt:variant>
      <vt:variant>
        <vt:lpstr>Tytuły slajdów</vt:lpstr>
      </vt:variant>
      <vt:variant>
        <vt:i4>22</vt:i4>
      </vt:variant>
    </vt:vector>
  </HeadingPairs>
  <TitlesOfParts>
    <vt:vector size="23" baseType="lpstr">
      <vt:lpstr>Motyw pakietu Office</vt:lpstr>
      <vt:lpstr>Asystentura i placówki wsparcia dziennego -  narzędzia polityki rodzinnej</vt:lpstr>
      <vt:lpstr>Asystentura i placówki wsparcia dziennego -  narzędzia polityki rodzinnej</vt:lpstr>
      <vt:lpstr>Asystentura i placówki wsparcia dziennego -  narzędzia polityki rodzinnej</vt:lpstr>
      <vt:lpstr>Asystentura i placówki wsparcia dziennego -  narzędzia polityki rodzinnej</vt:lpstr>
      <vt:lpstr>Asystentura i placówki wsparcia dziennego -  narzędzia polityki rodzinnej</vt:lpstr>
      <vt:lpstr>Asystentura i placówki wsparcia dziennego -  narzędzia polityki rodzinnej</vt:lpstr>
      <vt:lpstr>Asystentura i placówki wsparcia dziennego -  narzędzia polityki rodzinnej</vt:lpstr>
      <vt:lpstr>Asystentura i placówki wsparcia dziennego -  narzędzia polityki rodzinnej</vt:lpstr>
      <vt:lpstr>Asystentura i placówki wsparcia dziennego -  narzędzia polityki rodzinnej</vt:lpstr>
      <vt:lpstr>Asystentura i placówki wsparcia dziennego -  narzędzia polityki rodzinnej</vt:lpstr>
      <vt:lpstr>Dane liczbowe dot. asystentów rodziny  </vt:lpstr>
      <vt:lpstr>Dane dot. liczby gmin i asystentów rodziny </vt:lpstr>
      <vt:lpstr>Asystentura i placówki wsparcia dziennego -  narzędzia polityki rodzinnej</vt:lpstr>
      <vt:lpstr>Asystentura i placówki wsparcia dziennego -  narzędzia polityki rodzinnej</vt:lpstr>
      <vt:lpstr>Dane liczbowe dot. placówek wsparcia dziennego</vt:lpstr>
      <vt:lpstr>Dane liczbowe dot. placówek wsparcia dziennego</vt:lpstr>
      <vt:lpstr>Dane liczbowe dot. placówek wsparcia dziennego</vt:lpstr>
      <vt:lpstr>Dane liczbowe dot. placówek wsparcia dziennego</vt:lpstr>
      <vt:lpstr>Asystentura i placówki wsparcia dziennego -  narzędzia polityki rodzinnej</vt:lpstr>
      <vt:lpstr>System pieczy zastępczej </vt:lpstr>
      <vt:lpstr>Asystentura i placówki wsparcia dziennego -  narzędzia polityki rodzinnej</vt:lpstr>
      <vt:lpstr>Prezentacja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KONFERENCJA  „PIECZA ZASTĘPCZA – OD WSPARCIA  DO USAMODZIELNIENIA”</dc:title>
  <dc:creator>Krogulec Jadzia Krogulec</dc:creator>
  <cp:lastModifiedBy>AM</cp:lastModifiedBy>
  <cp:revision>86</cp:revision>
  <dcterms:created xsi:type="dcterms:W3CDTF">2014-05-29T07:08:08Z</dcterms:created>
  <dcterms:modified xsi:type="dcterms:W3CDTF">2015-10-21T06:58:11Z</dcterms:modified>
</cp:coreProperties>
</file>